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1d24227153da412a" /><Relationship Type="http://schemas.openxmlformats.org/officeDocument/2006/relationships/extended-properties" Target="/docProps/app.xml" Id="R55871b5e52ae4f81" /><Relationship Type="http://schemas.openxmlformats.org/officeDocument/2006/relationships/officeDocument" Target="/ppt/presentation.xml" Id="Rb049a3d768b74380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a2ed1a5161b0408c"/>
  </p:sldMasterIdLst>
  <p:notesMasterIdLst>
    <p:notesMasterId xmlns:r="http://schemas.openxmlformats.org/officeDocument/2006/relationships" r:id="R75005ea39a124edd"/>
  </p:notesMasterIdLst>
  <p:sldIdLst>
    <p:sldId xmlns:r="http://schemas.openxmlformats.org/officeDocument/2006/relationships" id="256" r:id="Rc74511dbeef84e9e"/>
    <p:sldId xmlns:r="http://schemas.openxmlformats.org/officeDocument/2006/relationships" id="257" r:id="R8357734a9d954027"/>
    <p:sldId xmlns:r="http://schemas.openxmlformats.org/officeDocument/2006/relationships" id="258" r:id="Rf140587f99d943f2"/>
    <p:sldId xmlns:r="http://schemas.openxmlformats.org/officeDocument/2006/relationships" id="259" r:id="R30f1176973854c32"/>
    <p:sldId xmlns:r="http://schemas.openxmlformats.org/officeDocument/2006/relationships" id="260" r:id="Rc64e94f673674b09"/>
    <p:sldId xmlns:r="http://schemas.openxmlformats.org/officeDocument/2006/relationships" id="261" r:id="R43fc1b684fee4b6a"/>
    <p:sldId xmlns:r="http://schemas.openxmlformats.org/officeDocument/2006/relationships" id="262" r:id="Ra490ae132174474a"/>
    <p:sldId xmlns:r="http://schemas.openxmlformats.org/officeDocument/2006/relationships" id="263" r:id="R49018c47758c4d95"/>
  </p:sldIdLst>
  <p:sldSz cx="12192000" cy="6858000"/>
  <p:notesSz cx="6858000" cy="9144000"/>
  <p:defaultTextStyle>
    <a:defPPr xmlns:a="http://schemas.openxmlformats.org/drawingml/2006/main">
      <a:defRPr lang="en-US"/>
    </a:defPPr>
    <a:lvl1pPr xmlns:a="http://schemas.openxmlformats.org/drawingml/2006/main" marL="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1pPr>
    <a:lvl2pPr xmlns:a="http://schemas.openxmlformats.org/drawingml/2006/main" marL="457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2pPr>
    <a:lvl3pPr xmlns:a="http://schemas.openxmlformats.org/drawingml/2006/main" marL="914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3pPr>
    <a:lvl4pPr xmlns:a="http://schemas.openxmlformats.org/drawingml/2006/main" marL="1371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4pPr>
    <a:lvl5pPr xmlns:a="http://schemas.openxmlformats.org/drawingml/2006/main" marL="18288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5pPr>
    <a:lvl6pPr xmlns:a="http://schemas.openxmlformats.org/drawingml/2006/main" marL="22860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6pPr>
    <a:lvl7pPr xmlns:a="http://schemas.openxmlformats.org/drawingml/2006/main" marL="2743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7pPr>
    <a:lvl8pPr xmlns:a="http://schemas.openxmlformats.org/drawingml/2006/main" marL="3200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8pPr>
    <a:lvl9pPr xmlns:a="http://schemas.openxmlformats.org/drawingml/2006/main" marL="3657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74863a4e912e4acb" /><Relationship Type="http://schemas.openxmlformats.org/officeDocument/2006/relationships/slideMaster" Target="/ppt/slideMasters/slideMaster1.xml" Id="Ra2ed1a5161b0408c" /><Relationship Type="http://schemas.openxmlformats.org/officeDocument/2006/relationships/notesMaster" Target="/ppt/notesMasters/notesMaster1.xml" Id="R75005ea39a124edd" /><Relationship Type="http://schemas.openxmlformats.org/officeDocument/2006/relationships/presProps" Target="/ppt/presProps.xml" Id="R37c78e5241814d66" /><Relationship Type="http://schemas.openxmlformats.org/officeDocument/2006/relationships/tableStyles" Target="/ppt/tableStyles.xml" Id="Rc3906612bed94033" /><Relationship Type="http://schemas.openxmlformats.org/officeDocument/2006/relationships/slide" Target="/ppt/slides/slide1.xml" Id="Rc74511dbeef84e9e" /><Relationship Type="http://schemas.openxmlformats.org/officeDocument/2006/relationships/slide" Target="/ppt/slides/slide2.xml" Id="R8357734a9d954027" /><Relationship Type="http://schemas.openxmlformats.org/officeDocument/2006/relationships/slide" Target="/ppt/slides/slide3.xml" Id="Rf140587f99d943f2" /><Relationship Type="http://schemas.openxmlformats.org/officeDocument/2006/relationships/slide" Target="/ppt/slides/slide4.xml" Id="R30f1176973854c32" /><Relationship Type="http://schemas.openxmlformats.org/officeDocument/2006/relationships/slide" Target="/ppt/slides/slide5.xml" Id="Rc64e94f673674b09" /><Relationship Type="http://schemas.openxmlformats.org/officeDocument/2006/relationships/slide" Target="/ppt/slides/slide6.xml" Id="R43fc1b684fee4b6a" /><Relationship Type="http://schemas.openxmlformats.org/officeDocument/2006/relationships/slide" Target="/ppt/slides/slide7.xml" Id="Ra490ae132174474a" /><Relationship Type="http://schemas.openxmlformats.org/officeDocument/2006/relationships/slide" Target="/ppt/slides/slide8.xml" Id="R49018c47758c4d95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f05ccf0568174bc4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5234c28c6c274db7" /><Relationship Type="http://schemas.openxmlformats.org/officeDocument/2006/relationships/notesMaster" Target="/ppt/notesMasters/notesMaster1.xml" Id="R29429dbdc7dd4a85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78ce6b96f6aa4ebf" /><Relationship Type="http://schemas.openxmlformats.org/officeDocument/2006/relationships/notesMaster" Target="/ppt/notesMasters/notesMaster1.xml" Id="R9154a41d1d3542dc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a9bd9dc51b024703" /><Relationship Type="http://schemas.openxmlformats.org/officeDocument/2006/relationships/notesMaster" Target="/ppt/notesMasters/notesMaster1.xml" Id="R02de2501ad6f499d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68262952e11d422f" /><Relationship Type="http://schemas.openxmlformats.org/officeDocument/2006/relationships/notesMaster" Target="/ppt/notesMasters/notesMaster1.xml" Id="Ra15f4ace0aad44a7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1258daf1e8d644f7" /><Relationship Type="http://schemas.openxmlformats.org/officeDocument/2006/relationships/notesMaster" Target="/ppt/notesMasters/notesMaster1.xml" Id="R8e4d73ccb6d2417d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c21bf0a39eeb444f" /><Relationship Type="http://schemas.openxmlformats.org/officeDocument/2006/relationships/notesMaster" Target="/ppt/notesMasters/notesMaster1.xml" Id="Ra994614c93884f22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b29584619f804164" /><Relationship Type="http://schemas.openxmlformats.org/officeDocument/2006/relationships/notesMaster" Target="/ppt/notesMasters/notesMaster1.xml" Id="R9fd90e2116bc4691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89f97f82769b4433" /><Relationship Type="http://schemas.openxmlformats.org/officeDocument/2006/relationships/notesMaster" Target="/ppt/notesMasters/notesMaster1.xml" Id="Ref9cdf229cca4746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/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https://www.unep.org/annualreport/2025/stories/minimizing-fashions-environmental-footprint</a:t>
            </a:r>
          </a:p>
          <a:p xmlns:a="http://schemas.openxmlformats.org/drawingml/2006/main">
            <a:r>
              <a:t>- https://www.unep.org/news-and-stories/press-release/unsustainable-fashion-and-textiles-focus-international-day-zero</a:t>
            </a:r>
          </a:p>
          <a:p xmlns:a="http://schemas.openxmlformats.org/drawingml/2006/main">
            <a:r>
              <a:t>- https://webapps.ilo.org/infostories/en-GB/Stories/discrimination/garment-gender.html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https://documents1.worldbank.org/curated/en/124691468337235836/pdf/474880WP0Repla10Box334138B01PUBLIC1.pdf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https://webapps.ilo.org/infostories/en-GB/Stories/discrimination/garment-gender.html</a:t>
            </a:r>
          </a:p>
          <a:p xmlns:a="http://schemas.openxmlformats.org/drawingml/2006/main">
            <a:r>
              <a:t>- https://documents1.worldbank.org/curated/en/384161555079173489/pdf/Global-Value-Chain-Development-Report-2019-Technological-Innovation-Supply-Chain-Trade-and-Workers-in-a-Globalized-World.pdf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https://www.unep.org/resources/publication/sustainability-and-circularity-textile-value-chain-global-roadmap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https://www.unep.org/resources/publication/sustainability-and-circularity-textile-value-chain-global-roadmap</a:t>
            </a:r>
          </a:p>
          <a:p xmlns:a="http://schemas.openxmlformats.org/drawingml/2006/main">
            <a:r>
              <a:t>- https://www.ilo.org/sites/default/files/2025-03/Advancing%20Decent%20Work%20in%20Supply%20chains%20-%20Decent%20Work%20Challenges%20and%20Opportunities%20in%20the%20Textiles%20and%20Clothing%20Sector.pdf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https://www.unep.org/resources/publication/sustainability-and-circularity-textile-value-chain-global-roadmap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https://www.unep.org/resources/publication/sustainability-and-circularity-textile-value-chain-global-roadmap</a:t>
            </a:r>
          </a:p>
          <a:p xmlns:a="http://schemas.openxmlformats.org/drawingml/2006/main">
            <a:r>
              <a:t>- https://webapps.ilo.org/infostories/en-GB/Stories/discrimination/garment-gender.html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8bde50039d3041fd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633c4f285d90483a" /><Relationship Type="http://schemas.openxmlformats.org/officeDocument/2006/relationships/slideLayout" Target="/ppt/slideLayouts/slideLayout1.xml" Id="R3f49ddb687f54158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3f49ddb687f54158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99c4969948e4cf3" /><Relationship Type="http://schemas.openxmlformats.org/officeDocument/2006/relationships/notesSlide" Target="/ppt/notesSlides/notesSlide1.xml" Id="R8da0f34c697341bb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edd69e297194ed8" /><Relationship Type="http://schemas.openxmlformats.org/officeDocument/2006/relationships/notesSlide" Target="/ppt/notesSlides/notesSlide2.xml" Id="R5d2addfb87d34eae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3fed1d87e3c4f15" /><Relationship Type="http://schemas.openxmlformats.org/officeDocument/2006/relationships/notesSlide" Target="/ppt/notesSlides/notesSlide3.xml" Id="R297108ceb4b6464f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9014b27a09b4cfa" /><Relationship Type="http://schemas.openxmlformats.org/officeDocument/2006/relationships/notesSlide" Target="/ppt/notesSlides/notesSlide4.xml" Id="R80ce312c10e2409d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fc0c0cb6b8e4001" /><Relationship Type="http://schemas.openxmlformats.org/officeDocument/2006/relationships/notesSlide" Target="/ppt/notesSlides/notesSlide5.xml" Id="Rd7fb8fff9b9840ee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dbce0a4130e455e" /><Relationship Type="http://schemas.openxmlformats.org/officeDocument/2006/relationships/notesSlide" Target="/ppt/notesSlides/notesSlide6.xml" Id="R0b5736ff85cd4c51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42ef709c65949d6" /><Relationship Type="http://schemas.openxmlformats.org/officeDocument/2006/relationships/notesSlide" Target="/ppt/notesSlides/notesSlide7.xml" Id="R5d5faa0917e94312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2e12880dc954c68" /><Relationship Type="http://schemas.openxmlformats.org/officeDocument/2006/relationships/notesSlide" Target="/ppt/notesSlides/notesSlide8.xml" Id="Rdad3b6833e6b4c50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1111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3E3B24CB-4DA2-4975-8CC3-ED2B55A31D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81000"/>
            <a:ext cx="5334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5F3EE"/>
                </a:solidFill>
              </a:defRPr>
            </a:pPr>
            <a:r>
              <a:rPr sz="1200" b="1">
                <a:solidFill>
                  <a:srgbClr val="F5F3EE"/>
                </a:solidFill>
              </a:rPr>
              <a:t>01 / INDEPENDENT INFORMATION DESIGN STUDY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3030D89-C49F-4E77-8B65-E66B7F55F6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90575"/>
            <a:ext cx="10972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62424"/>
            </a:solidFill>
            <a:prstDash val="solid"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C79226E-C75E-46BA-A131-DBEADB890A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476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750" b="1">
                <a:solidFill>
                  <a:srgbClr val="F5F3EE"/>
                </a:solidFill>
              </a:defRPr>
            </a:pPr>
            <a:r>
              <a:rPr sz="750" b="1">
                <a:solidFill>
                  <a:srgbClr val="F5F3EE"/>
                </a:solidFill>
              </a:rPr>
              <a:t>THREADS OF TRANSITION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32B0720-5B19-457C-AE68-E96116832D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82350" y="6486525"/>
            <a:ext cx="40005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750" b="1">
                <a:solidFill>
                  <a:srgbClr val="F5F3EE"/>
                </a:solidFill>
              </a:defRPr>
            </a:pPr>
            <a:r>
              <a:rPr sz="750" b="1">
                <a:solidFill>
                  <a:srgbClr val="F5F3EE"/>
                </a:solidFill>
              </a:rPr>
              <a:t>01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F515E9B-6E57-43F7-B62D-9B492A2500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304925"/>
            <a:ext cx="6858000" cy="2095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5250" b="1">
                <a:solidFill>
                  <a:srgbClr val="F5F3EE"/>
                </a:solidFill>
              </a:defRPr>
            </a:pPr>
            <a:r>
              <a:rPr sz="5250" b="1">
                <a:solidFill>
                  <a:srgbClr val="F5F3EE"/>
                </a:solidFill>
              </a:rPr>
              <a:t>THREADS OF</a:t>
            </a:r>
          </a:p>
          <a:p xmlns:a="http://schemas.openxmlformats.org/drawingml/2006/main">
            <a:pPr algn="l">
              <a:defRPr sz="5250" b="1">
                <a:solidFill>
                  <a:srgbClr val="F5F3EE"/>
                </a:solidFill>
              </a:defRPr>
            </a:pPr>
            <a:r>
              <a:rPr sz="5250" b="1">
                <a:solidFill>
                  <a:srgbClr val="F5F3EE"/>
                </a:solidFill>
              </a:rPr>
              <a:t>TRANSITION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63E8F74-37C0-4E0A-AEC8-8BE055B9BF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8175" y="3619500"/>
            <a:ext cx="723900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C62424"/>
                </a:solidFill>
              </a:defRPr>
            </a:pPr>
            <a:r>
              <a:rPr sz="2100" b="1">
                <a:solidFill>
                  <a:srgbClr val="C62424"/>
                </a:solidFill>
              </a:rPr>
              <a:t>DESIGNING A FAIRER FUTURE FOR CLOTHING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F0CAA76C-928B-4F8C-9626-7208130BB7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8175" y="4267200"/>
            <a:ext cx="6858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F5F3EE"/>
                </a:solidFill>
              </a:defRPr>
            </a:pPr>
            <a:r>
              <a:rPr sz="1275" b="0">
                <a:solidFill>
                  <a:srgbClr val="F5F3EE"/>
                </a:solidFill>
              </a:rPr>
              <a:t>Public evidence only  /  No confidential commercial information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0F3039A1-1802-422B-9862-38043E9287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5334000"/>
            <a:ext cx="100393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C62424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9AD15D31-D4FB-4D64-8D48-5DD762FC36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5276850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9525">
            <a:solidFill>
              <a:srgbClr val="F5F3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8420DAAF-086A-43CF-99EB-DA6F9DE9EC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05100" y="5276850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9525">
            <a:solidFill>
              <a:srgbClr val="F5F3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5B24572-15A4-4808-BF79-90B1975934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95850" y="5276850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9525">
            <a:solidFill>
              <a:srgbClr val="F5F3EE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D0742D5-E4F0-410D-970F-AD107BA52E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67600" y="5276850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164CB5"/>
          </a:solidFill>
          <a:ln xmlns:a="http://schemas.openxmlformats.org/drawingml/2006/main" w="9525">
            <a:solidFill>
              <a:srgbClr val="F5F3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B987CEFC-C1C1-4DEF-9766-FEE2A33295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10850" y="5276850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9525">
            <a:solidFill>
              <a:srgbClr val="F5F3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ED5C135-4D9D-46F1-BCAC-8372F23679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8175" y="5781675"/>
            <a:ext cx="7239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F5F3EE"/>
                </a:solidFill>
              </a:defRPr>
            </a:pPr>
            <a:r>
              <a:rPr sz="1050" b="1">
                <a:solidFill>
                  <a:srgbClr val="F5F3EE"/>
                </a:solidFill>
              </a:rPr>
              <a:t>NIVEDITA NASHINE / CREATIVE DIRECTION &amp; INFORMATION DESIGN</a:t>
            </a:r>
          </a:p>
        </p:txBody>
      </p:sp>
    </p:spTree>
    <p:extLst>
      <p:ext uri="{BB962C8B-B14F-4D97-AF65-F5344CB8AC3E}">
        <p14:creationId xmlns:p14="http://schemas.microsoft.com/office/powerpoint/2010/main" val="936085560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5F3E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DE01500D-5EC7-4333-B56D-1323D80B41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81000"/>
            <a:ext cx="5334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111111"/>
                </a:solidFill>
              </a:defRPr>
            </a:pPr>
            <a:r>
              <a:rPr sz="1200" b="1">
                <a:solidFill>
                  <a:srgbClr val="111111"/>
                </a:solidFill>
              </a:rPr>
              <a:t>02 / WHY NOW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3454CCF-D864-45FD-BF37-33044D8D0E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90575"/>
            <a:ext cx="10972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62424"/>
            </a:solidFill>
            <a:prstDash val="solid"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07FD1BD-AA5C-44A6-B2C6-835E79B013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476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750" b="1">
                <a:solidFill>
                  <a:srgbClr val="111111"/>
                </a:solidFill>
              </a:defRPr>
            </a:pPr>
            <a:r>
              <a:rPr sz="750" b="1">
                <a:solidFill>
                  <a:srgbClr val="111111"/>
                </a:solidFill>
              </a:rPr>
              <a:t>THREADS OF TRANSITION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1DBF2B1-C5DB-45C1-960B-E63B636CBA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82350" y="6486525"/>
            <a:ext cx="40005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750" b="1">
                <a:solidFill>
                  <a:srgbClr val="111111"/>
                </a:solidFill>
              </a:defRPr>
            </a:pPr>
            <a:r>
              <a:rPr sz="750" b="1">
                <a:solidFill>
                  <a:srgbClr val="111111"/>
                </a:solidFill>
              </a:rPr>
              <a:t>02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5635CA5-262B-4C27-A023-A9AF5134F0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181100"/>
            <a:ext cx="5524500" cy="1238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975" b="1">
                <a:solidFill>
                  <a:srgbClr val="111111"/>
                </a:solidFill>
              </a:defRPr>
            </a:pPr>
            <a:r>
              <a:rPr sz="3975" b="1">
                <a:solidFill>
                  <a:srgbClr val="111111"/>
                </a:solidFill>
              </a:rPr>
              <a:t>Scale creates both</a:t>
            </a:r>
          </a:p>
          <a:p xmlns:a="http://schemas.openxmlformats.org/drawingml/2006/main">
            <a:pPr algn="l">
              <a:defRPr sz="3975" b="1">
                <a:solidFill>
                  <a:srgbClr val="111111"/>
                </a:solidFill>
              </a:defRPr>
            </a:pPr>
            <a:r>
              <a:rPr sz="3975" b="1">
                <a:solidFill>
                  <a:srgbClr val="111111"/>
                </a:solidFill>
              </a:rPr>
              <a:t>impact and leverage.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D71B3FA-2E6C-4ECA-AA6B-ADD2095BA2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161925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>
                <a:solidFill>
                  <a:srgbClr val="C62424"/>
                </a:solidFill>
              </a:defRPr>
            </a:pPr>
            <a:r>
              <a:rPr sz="3450" b="1">
                <a:solidFill>
                  <a:srgbClr val="C62424"/>
                </a:solidFill>
              </a:rPr>
              <a:t>2-8%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F5FEF85-4B7C-48EC-8513-C94E33213F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752850"/>
            <a:ext cx="18097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777777"/>
                </a:solidFill>
              </a:defRPr>
            </a:pPr>
            <a:r>
              <a:rPr sz="1125" b="1">
                <a:solidFill>
                  <a:srgbClr val="777777"/>
                </a:solidFill>
              </a:rPr>
              <a:t>OF GLOBAL GHG EMISSIONS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A104544-391F-49AD-8EC3-2CD1062636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0" y="3143250"/>
            <a:ext cx="161925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>
                <a:solidFill>
                  <a:srgbClr val="C62424"/>
                </a:solidFill>
              </a:defRPr>
            </a:pPr>
            <a:r>
              <a:rPr sz="3450" b="1">
                <a:solidFill>
                  <a:srgbClr val="C62424"/>
                </a:solidFill>
              </a:rPr>
              <a:t>92M t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944ADEC-8901-4CFD-8723-5EA6F8E352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0" y="3752850"/>
            <a:ext cx="18097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777777"/>
                </a:solidFill>
              </a:defRPr>
            </a:pPr>
            <a:r>
              <a:rPr sz="1125" b="1">
                <a:solidFill>
                  <a:srgbClr val="777777"/>
                </a:solidFill>
              </a:rPr>
              <a:t>TEXTILE WASTE EACH YEAR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B78F6CFA-8E51-4B13-952B-589B3F2EB8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05400" y="3143250"/>
            <a:ext cx="161925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>
                <a:solidFill>
                  <a:srgbClr val="164CB5"/>
                </a:solidFill>
              </a:defRPr>
            </a:pPr>
            <a:r>
              <a:rPr sz="3450" b="1">
                <a:solidFill>
                  <a:srgbClr val="164CB5"/>
                </a:solidFill>
              </a:rPr>
              <a:t>8%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C589E0A6-AF00-4E4D-A19A-36B2501841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05400" y="3752850"/>
            <a:ext cx="18097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777777"/>
                </a:solidFill>
              </a:defRPr>
            </a:pPr>
            <a:r>
              <a:rPr sz="1125" b="1">
                <a:solidFill>
                  <a:srgbClr val="777777"/>
                </a:solidFill>
              </a:rPr>
              <a:t>RECYCLED FIBRES IN 2023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1AE33010-9C95-4AF3-A439-4C15F05644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53300" y="3143250"/>
            <a:ext cx="161925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>
                <a:solidFill>
                  <a:srgbClr val="164CB5"/>
                </a:solidFill>
              </a:defRPr>
            </a:pPr>
            <a:r>
              <a:rPr sz="3450" b="1">
                <a:solidFill>
                  <a:srgbClr val="164CB5"/>
                </a:solidFill>
              </a:rPr>
              <a:t>94M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7E0DE30A-5E21-400E-AB8E-B75A5EF707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53300" y="3752850"/>
            <a:ext cx="18097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777777"/>
                </a:solidFill>
              </a:defRPr>
            </a:pPr>
            <a:r>
              <a:rPr sz="1125" b="1">
                <a:solidFill>
                  <a:srgbClr val="777777"/>
                </a:solidFill>
              </a:rPr>
              <a:t>GARMENT WORKERS GLOBALLY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F9A54A8-C9B4-4D8F-88F3-E296B0E10A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01200" y="3143250"/>
            <a:ext cx="161925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>
                <a:solidFill>
                  <a:srgbClr val="C62424"/>
                </a:solidFill>
              </a:defRPr>
            </a:pPr>
            <a:r>
              <a:rPr sz="3450" b="1">
                <a:solidFill>
                  <a:srgbClr val="C62424"/>
                </a:solidFill>
              </a:rPr>
              <a:t>~60%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53E68819-C7B9-4544-9601-362AE22514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01200" y="3752850"/>
            <a:ext cx="18097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777777"/>
                </a:solidFill>
              </a:defRPr>
            </a:pPr>
            <a:r>
              <a:rPr sz="1125" b="1">
                <a:solidFill>
                  <a:srgbClr val="777777"/>
                </a:solidFill>
              </a:rPr>
              <a:t>OF WORKERS ARE WOMEN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0F107487-4607-4E03-AE84-0AA8244404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5448300"/>
            <a:ext cx="10287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111111"/>
                </a:solidFill>
              </a:defRPr>
            </a:pPr>
            <a:r>
              <a:rPr sz="1875" b="1">
                <a:solidFill>
                  <a:srgbClr val="111111"/>
                </a:solidFill>
              </a:rPr>
              <a:t>The environmental and employment systems must be redesigned together.</a:t>
            </a:r>
          </a:p>
        </p:txBody>
      </p:sp>
    </p:spTree>
    <p:extLst>
      <p:ext uri="{BB962C8B-B14F-4D97-AF65-F5344CB8AC3E}">
        <p14:creationId xmlns:p14="http://schemas.microsoft.com/office/powerpoint/2010/main" val="680687673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5F3E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17054A82-9A8A-4BC3-A9D5-CA597D3C06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81000"/>
            <a:ext cx="5334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111111"/>
                </a:solidFill>
              </a:defRPr>
            </a:pPr>
            <a:r>
              <a:rPr sz="1200" b="1">
                <a:solidFill>
                  <a:srgbClr val="111111"/>
                </a:solidFill>
              </a:rPr>
              <a:t>03 / GLOBAL VALUE CHAIN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F9A1921-07A2-48CE-BCB3-2E59FC856C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90575"/>
            <a:ext cx="10972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62424"/>
            </a:solidFill>
            <a:prstDash val="solid"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9F66EED-9A52-4054-B942-DD3FA2A553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476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750" b="1">
                <a:solidFill>
                  <a:srgbClr val="111111"/>
                </a:solidFill>
              </a:defRPr>
            </a:pPr>
            <a:r>
              <a:rPr sz="750" b="1">
                <a:solidFill>
                  <a:srgbClr val="111111"/>
                </a:solidFill>
              </a:rPr>
              <a:t>THREADS OF TRANSITION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2AFCA3D-CC1F-4A75-A3BC-F5571E4191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82350" y="6486525"/>
            <a:ext cx="40005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750" b="1">
                <a:solidFill>
                  <a:srgbClr val="111111"/>
                </a:solidFill>
              </a:defRPr>
            </a:pPr>
            <a:r>
              <a:rPr sz="750" b="1">
                <a:solidFill>
                  <a:srgbClr val="111111"/>
                </a:solidFill>
              </a:rPr>
              <a:t>03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2FA86B79-A35E-45ED-8D7A-60E2BBC7D2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143000"/>
            <a:ext cx="59055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525" b="1">
                <a:solidFill>
                  <a:srgbClr val="111111"/>
                </a:solidFill>
              </a:defRPr>
            </a:pPr>
            <a:r>
              <a:rPr sz="3525" b="1">
                <a:solidFill>
                  <a:srgbClr val="111111"/>
                </a:solidFill>
              </a:rPr>
              <a:t>A garment crosses systems,</a:t>
            </a:r>
          </a:p>
          <a:p xmlns:a="http://schemas.openxmlformats.org/drawingml/2006/main">
            <a:pPr algn="l">
              <a:defRPr sz="3525" b="1">
                <a:solidFill>
                  <a:srgbClr val="111111"/>
                </a:solidFill>
              </a:defRPr>
            </a:pPr>
            <a:r>
              <a:rPr sz="3525" b="1">
                <a:solidFill>
                  <a:srgbClr val="111111"/>
                </a:solidFill>
              </a:rPr>
              <a:t>not just borders.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99410CBA-9AF9-4736-80AA-C7F02CF093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4114800"/>
            <a:ext cx="9620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C62424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EFCAE3C-566F-4247-B9DC-22A3B1BB57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" y="3714750"/>
            <a:ext cx="800100" cy="8001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5F3EE"/>
          </a:solidFill>
          <a:ln xmlns:a="http://schemas.openxmlformats.org/drawingml/2006/main" w="19050">
            <a:solidFill>
              <a:srgbClr val="C62424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98E5023-5BEB-4A8A-882A-E41F949CD1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86200"/>
            <a:ext cx="571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C62424"/>
                </a:solidFill>
              </a:defRPr>
            </a:pPr>
            <a:r>
              <a:rPr sz="1275" b="1">
                <a:solidFill>
                  <a:srgbClr val="C62424"/>
                </a:solidFill>
              </a:rPr>
              <a:t>01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87247F65-DAC0-47FF-9EE4-8F2976B36A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4714875"/>
            <a:ext cx="1333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050" b="1">
                <a:solidFill>
                  <a:srgbClr val="111111"/>
                </a:solidFill>
              </a:defRPr>
            </a:pPr>
            <a:r>
              <a:rPr sz="1050" b="1">
                <a:solidFill>
                  <a:srgbClr val="111111"/>
                </a:solidFill>
              </a:rPr>
              <a:t>RAW MATERIAL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52BE0B9-AD96-4DA7-95BD-2EFA8C1449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57450" y="3714750"/>
            <a:ext cx="800100" cy="8001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5F3EE"/>
          </a:solidFill>
          <a:ln xmlns:a="http://schemas.openxmlformats.org/drawingml/2006/main" w="19050">
            <a:solidFill>
              <a:srgbClr val="C62424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6B969801-B94A-4432-9781-21A0D42126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71750" y="3886200"/>
            <a:ext cx="571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C62424"/>
                </a:solidFill>
              </a:defRPr>
            </a:pPr>
            <a:r>
              <a:rPr sz="1275" b="1">
                <a:solidFill>
                  <a:srgbClr val="C62424"/>
                </a:solidFill>
              </a:rPr>
              <a:t>02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1B082300-4319-4CB9-B333-BCE1153A96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190750" y="4714875"/>
            <a:ext cx="1333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050" b="1">
                <a:solidFill>
                  <a:srgbClr val="111111"/>
                </a:solidFill>
              </a:defRPr>
            </a:pPr>
            <a:r>
              <a:rPr sz="1050" b="1">
                <a:solidFill>
                  <a:srgbClr val="111111"/>
                </a:solidFill>
              </a:rPr>
              <a:t>FIBRE &amp; YARN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7F47C505-9855-42FC-94F8-882271957F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714750"/>
            <a:ext cx="800100" cy="8001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5F3EE"/>
          </a:solidFill>
          <a:ln xmlns:a="http://schemas.openxmlformats.org/drawingml/2006/main" w="19050">
            <a:solidFill>
              <a:srgbClr val="C62424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CBCE8FFE-0D62-4C96-98A1-5026AC3E85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95800" y="3886200"/>
            <a:ext cx="571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C62424"/>
                </a:solidFill>
              </a:defRPr>
            </a:pPr>
            <a:r>
              <a:rPr sz="1275" b="1">
                <a:solidFill>
                  <a:srgbClr val="C62424"/>
                </a:solidFill>
              </a:rPr>
              <a:t>03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9485736D-8B7D-4C74-BD17-90821A9194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14800" y="4714875"/>
            <a:ext cx="1333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050" b="1">
                <a:solidFill>
                  <a:srgbClr val="111111"/>
                </a:solidFill>
              </a:defRPr>
            </a:pPr>
            <a:r>
              <a:rPr sz="1050" b="1">
                <a:solidFill>
                  <a:srgbClr val="111111"/>
                </a:solidFill>
              </a:rPr>
              <a:t>FABRIC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2A038515-3273-4554-BD00-6945085EAF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05550" y="3714750"/>
            <a:ext cx="800100" cy="8001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5F3EE"/>
          </a:solidFill>
          <a:ln xmlns:a="http://schemas.openxmlformats.org/drawingml/2006/main" w="19050">
            <a:solidFill>
              <a:srgbClr val="C62424"/>
            </a:solidFill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536BA8E3-CF39-4332-B3FC-11580C4F26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19850" y="3886200"/>
            <a:ext cx="571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C62424"/>
                </a:solidFill>
              </a:defRPr>
            </a:pPr>
            <a:r>
              <a:rPr sz="1275" b="1">
                <a:solidFill>
                  <a:srgbClr val="C62424"/>
                </a:solidFill>
              </a:rPr>
              <a:t>04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1E77AE4B-D4E3-4C3F-8E20-8284407779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38850" y="4714875"/>
            <a:ext cx="1333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050" b="1">
                <a:solidFill>
                  <a:srgbClr val="111111"/>
                </a:solidFill>
              </a:defRPr>
            </a:pPr>
            <a:r>
              <a:rPr sz="1050" b="1">
                <a:solidFill>
                  <a:srgbClr val="111111"/>
                </a:solidFill>
              </a:rPr>
              <a:t>GARMENT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992FA9DD-C5DC-424C-8329-997FD8416D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29600" y="3714750"/>
            <a:ext cx="800100" cy="8001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5F3EE"/>
          </a:solidFill>
          <a:ln xmlns:a="http://schemas.openxmlformats.org/drawingml/2006/main" w="19050">
            <a:solidFill>
              <a:srgbClr val="C62424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9BFCF6B2-5279-4750-B437-7645266DB1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43900" y="3886200"/>
            <a:ext cx="571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C62424"/>
                </a:solidFill>
              </a:defRPr>
            </a:pPr>
            <a:r>
              <a:rPr sz="1275" b="1">
                <a:solidFill>
                  <a:srgbClr val="C62424"/>
                </a:solidFill>
              </a:rPr>
              <a:t>05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3C0EBF02-3365-4F2A-804C-D3C5475482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62900" y="4714875"/>
            <a:ext cx="1333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050" b="1">
                <a:solidFill>
                  <a:srgbClr val="111111"/>
                </a:solidFill>
              </a:defRPr>
            </a:pPr>
            <a:r>
              <a:rPr sz="1050" b="1">
                <a:solidFill>
                  <a:srgbClr val="111111"/>
                </a:solidFill>
              </a:rPr>
              <a:t>USE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F18F577A-F34E-4240-B25B-BAFFC50A27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153650" y="3714750"/>
            <a:ext cx="800100" cy="8001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5F3EE"/>
          </a:solidFill>
          <a:ln xmlns:a="http://schemas.openxmlformats.org/drawingml/2006/main" w="19050">
            <a:solidFill>
              <a:srgbClr val="C62424"/>
            </a:solidFill>
            <a:prstDash val="solid"/>
          </a:ln>
        </p:spPr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97EE6C3E-E4FA-43F9-9F58-932C81C075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67950" y="3886200"/>
            <a:ext cx="571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C62424"/>
                </a:solidFill>
              </a:defRPr>
            </a:pPr>
            <a:r>
              <a:rPr sz="1275" b="1">
                <a:solidFill>
                  <a:srgbClr val="C62424"/>
                </a:solidFill>
              </a:rPr>
              <a:t>06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079D1818-F5E3-4217-BD4D-A34DD14234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86950" y="4714875"/>
            <a:ext cx="1333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050" b="1">
                <a:solidFill>
                  <a:srgbClr val="111111"/>
                </a:solidFill>
              </a:defRPr>
            </a:pPr>
            <a:r>
              <a:rPr sz="1050" b="1">
                <a:solidFill>
                  <a:srgbClr val="111111"/>
                </a:solidFill>
              </a:rPr>
              <a:t>RECOVERY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EC7B6AE6-82D6-4649-95DC-744E6F33AC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5572125"/>
            <a:ext cx="66675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111111"/>
                </a:solidFill>
              </a:defRPr>
            </a:pPr>
            <a:r>
              <a:rPr sz="1950" b="1">
                <a:solidFill>
                  <a:srgbClr val="111111"/>
                </a:solidFill>
              </a:rPr>
              <a:t>TRACE THE PRODUCT. PROTECT THE PEOPLE.</a:t>
            </a:r>
          </a:p>
        </p:txBody>
      </p:sp>
    </p:spTree>
    <p:extLst>
      <p:ext uri="{BB962C8B-B14F-4D97-AF65-F5344CB8AC3E}">
        <p14:creationId xmlns:p14="http://schemas.microsoft.com/office/powerpoint/2010/main" val="58793785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5F3E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7D88F665-0DEE-4330-908F-C3DE749FDF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81000"/>
            <a:ext cx="5334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111111"/>
                </a:solidFill>
              </a:defRPr>
            </a:pPr>
            <a:r>
              <a:rPr sz="1200" b="1">
                <a:solidFill>
                  <a:srgbClr val="111111"/>
                </a:solidFill>
              </a:rPr>
              <a:t>04 / WOMEN AND WORK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10341926-F68D-4F1D-A257-1B354ADEC0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90575"/>
            <a:ext cx="10972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62424"/>
            </a:solidFill>
            <a:prstDash val="solid"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8E01EE6-D038-413E-B0DD-2D6138EEAE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476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750" b="1">
                <a:solidFill>
                  <a:srgbClr val="111111"/>
                </a:solidFill>
              </a:defRPr>
            </a:pPr>
            <a:r>
              <a:rPr sz="750" b="1">
                <a:solidFill>
                  <a:srgbClr val="111111"/>
                </a:solidFill>
              </a:rPr>
              <a:t>THREADS OF TRANSITION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09B8707-65DA-4F3C-87F9-6263EEE391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82350" y="6486525"/>
            <a:ext cx="40005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750" b="1">
                <a:solidFill>
                  <a:srgbClr val="111111"/>
                </a:solidFill>
              </a:defRPr>
            </a:pPr>
            <a:r>
              <a:rPr sz="750" b="1">
                <a:solidFill>
                  <a:srgbClr val="111111"/>
                </a:solidFill>
              </a:rPr>
              <a:t>04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3D20A66F-AFB2-477C-805A-216A5E59FD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143000"/>
            <a:ext cx="59055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525" b="1">
                <a:solidFill>
                  <a:srgbClr val="111111"/>
                </a:solidFill>
              </a:defRPr>
            </a:pPr>
            <a:r>
              <a:rPr sz="3525" b="1">
                <a:solidFill>
                  <a:srgbClr val="111111"/>
                </a:solidFill>
              </a:rPr>
              <a:t>A green transition must</a:t>
            </a:r>
          </a:p>
          <a:p xmlns:a="http://schemas.openxmlformats.org/drawingml/2006/main">
            <a:pPr algn="l">
              <a:defRPr sz="3525" b="1">
                <a:solidFill>
                  <a:srgbClr val="111111"/>
                </a:solidFill>
              </a:defRPr>
            </a:pPr>
            <a:r>
              <a:rPr sz="3525" b="1">
                <a:solidFill>
                  <a:srgbClr val="111111"/>
                </a:solidFill>
              </a:rPr>
              <a:t>also be a fair transition.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68E7504-C98E-4662-A4A7-11EE96A3DA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067050"/>
            <a:ext cx="6858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C62424"/>
                </a:solidFill>
              </a:defRPr>
            </a:pPr>
            <a:r>
              <a:rPr sz="2700" b="1">
                <a:solidFill>
                  <a:srgbClr val="C62424"/>
                </a:solidFill>
              </a:rPr>
              <a:t>01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EDCF02B-779D-4BFE-BA1D-C1697402C0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543300"/>
            <a:ext cx="2095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111111"/>
                </a:solidFill>
              </a:defRPr>
            </a:pPr>
            <a:r>
              <a:rPr sz="2100" b="1">
                <a:solidFill>
                  <a:srgbClr val="111111"/>
                </a:solidFill>
              </a:rPr>
              <a:t>VOICE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AE0CBC7-1167-4DC0-965B-0D976F4539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133850"/>
            <a:ext cx="2000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D8D6D0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6F01CBB1-83B1-43A6-9339-F5176BF392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324350"/>
            <a:ext cx="2095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777777"/>
                </a:solidFill>
              </a:defRPr>
            </a:pPr>
            <a:r>
              <a:rPr sz="1275" b="0">
                <a:solidFill>
                  <a:srgbClr val="777777"/>
                </a:solidFill>
              </a:rPr>
              <a:t>Representation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FD90C43B-E938-4861-ABFB-6EAA2BCE39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953000"/>
            <a:ext cx="20002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D6D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72B33998-2EEF-42AF-BAA1-F46C1A459D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953000"/>
            <a:ext cx="7620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6242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8B5C4347-4CAA-4C11-AAA4-15EAAF6898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09950" y="3067050"/>
            <a:ext cx="6858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C62424"/>
                </a:solidFill>
              </a:defRPr>
            </a:pPr>
            <a:r>
              <a:rPr sz="2700" b="1">
                <a:solidFill>
                  <a:srgbClr val="C62424"/>
                </a:solidFill>
              </a:rPr>
              <a:t>02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9A34B2E9-E9FB-4AB6-8A84-607C45BAC9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09950" y="3543300"/>
            <a:ext cx="2095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111111"/>
                </a:solidFill>
              </a:defRPr>
            </a:pPr>
            <a:r>
              <a:rPr sz="2100" b="1">
                <a:solidFill>
                  <a:srgbClr val="111111"/>
                </a:solidFill>
              </a:rPr>
              <a:t>SAFETY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A331FFE2-40DF-4C9A-90F9-B0B8E325F5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09950" y="4133850"/>
            <a:ext cx="2000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D8D6D0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A99A876-87CE-4646-8A74-841DC5F793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09950" y="4324350"/>
            <a:ext cx="2095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777777"/>
                </a:solidFill>
              </a:defRPr>
            </a:pPr>
            <a:r>
              <a:rPr sz="1275" b="0">
                <a:solidFill>
                  <a:srgbClr val="777777"/>
                </a:solidFill>
              </a:rPr>
              <a:t>Remediation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7E68E726-7DA3-4FFF-A253-AE2E63EEDF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09950" y="4953000"/>
            <a:ext cx="20002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D6D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6E7F621A-9396-4D7A-9CEA-42224A6637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09950" y="4953000"/>
            <a:ext cx="10858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6242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BAF28B34-9D2F-4ED1-BFC2-F13D91370B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10300" y="3067050"/>
            <a:ext cx="6858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C62424"/>
                </a:solidFill>
              </a:defRPr>
            </a:pPr>
            <a:r>
              <a:rPr sz="2700" b="1">
                <a:solidFill>
                  <a:srgbClr val="C62424"/>
                </a:solidFill>
              </a:rPr>
              <a:t>03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D19A69E0-1006-4EC1-BD96-7233807260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10300" y="3543300"/>
            <a:ext cx="2095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111111"/>
                </a:solidFill>
              </a:defRPr>
            </a:pPr>
            <a:r>
              <a:rPr sz="2100" b="1">
                <a:solidFill>
                  <a:srgbClr val="111111"/>
                </a:solidFill>
              </a:rPr>
              <a:t>SKILLS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818F5EFF-FE72-4F6D-A49A-64E09B8961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10300" y="4133850"/>
            <a:ext cx="2000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D8D6D0"/>
            </a:solidFill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86EC91B6-0714-49DF-87DC-A518F57070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10300" y="4324350"/>
            <a:ext cx="2095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777777"/>
                </a:solidFill>
              </a:defRPr>
            </a:pPr>
            <a:r>
              <a:rPr sz="1275" b="0">
                <a:solidFill>
                  <a:srgbClr val="777777"/>
                </a:solidFill>
              </a:rPr>
              <a:t>Progression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2A65D1E4-1CFB-4A66-A79C-29DADED573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10300" y="4953000"/>
            <a:ext cx="20002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D6D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36B54CC5-8B77-4124-8931-B5DA417CED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10300" y="4953000"/>
            <a:ext cx="14097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4CB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481430E8-DABE-46F5-AA15-A65575ED5F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10650" y="3067050"/>
            <a:ext cx="6858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C62424"/>
                </a:solidFill>
              </a:defRPr>
            </a:pPr>
            <a:r>
              <a:rPr sz="2700" b="1">
                <a:solidFill>
                  <a:srgbClr val="C62424"/>
                </a:solidFill>
              </a:rPr>
              <a:t>04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4B39D859-63BE-40A7-8047-E9D6A72CC7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10650" y="3543300"/>
            <a:ext cx="2095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111111"/>
                </a:solidFill>
              </a:defRPr>
            </a:pPr>
            <a:r>
              <a:rPr sz="2100" b="1">
                <a:solidFill>
                  <a:srgbClr val="111111"/>
                </a:solidFill>
              </a:rPr>
              <a:t>INCOME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A11C15A3-416B-4E15-9450-5D1F76D124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10650" y="4133850"/>
            <a:ext cx="2000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D8D6D0"/>
            </a:solidFill>
            <a:prstDash val="solid"/>
          </a:ln>
        </p:spPr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A7CE8A7B-F19F-4FE9-A7DB-8621832285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10650" y="4324350"/>
            <a:ext cx="2095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777777"/>
                </a:solidFill>
              </a:defRPr>
            </a:pPr>
            <a:r>
              <a:rPr sz="1275" b="0">
                <a:solidFill>
                  <a:srgbClr val="777777"/>
                </a:solidFill>
              </a:rPr>
              <a:t>Resilience</a:t>
            </a:r>
          </a:p>
        </p:txBody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E0C9A3F6-CB5B-4B1E-84A8-626B1D2397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10650" y="4953000"/>
            <a:ext cx="20002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D6D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C8799559-615F-4E9B-907B-E0338E5D0B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10650" y="4953000"/>
            <a:ext cx="17335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6242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0" name="">
            <a:extLst xmlns:a="http://schemas.openxmlformats.org/drawingml/2006/main">
              <a:ext uri="{FF2B5EF4-FFF2-40B4-BE49-F238E27FC236}">
                <a16:creationId xmlns:a16="http://schemas.microsoft.com/office/drawing/2014/main" id="{7A75E98B-4D84-4740-9A43-ACEF1BE56C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5619750"/>
            <a:ext cx="95250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11111"/>
                </a:solidFill>
              </a:defRPr>
            </a:pPr>
            <a:r>
              <a:rPr sz="1800" b="1">
                <a:solidFill>
                  <a:srgbClr val="111111"/>
                </a:solidFill>
              </a:rPr>
              <a:t>Job creation is not the same as equitable progression.</a:t>
            </a:r>
          </a:p>
        </p:txBody>
      </p:sp>
    </p:spTree>
    <p:extLst>
      <p:ext uri="{BB962C8B-B14F-4D97-AF65-F5344CB8AC3E}">
        <p14:creationId xmlns:p14="http://schemas.microsoft.com/office/powerpoint/2010/main" val="727102976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5F3E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3DA45C52-1194-4075-BDEF-4D6F891AB5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81000"/>
            <a:ext cx="5334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111111"/>
                </a:solidFill>
              </a:defRPr>
            </a:pPr>
            <a:r>
              <a:rPr sz="1200" b="1">
                <a:solidFill>
                  <a:srgbClr val="111111"/>
                </a:solidFill>
              </a:rPr>
              <a:t>05 / CIRCULAR SYSTEM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290C7FB-18E5-4925-88BB-018C84F66C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90575"/>
            <a:ext cx="10972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62424"/>
            </a:solidFill>
            <a:prstDash val="solid"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DCA58C0-7E8B-4812-BAA5-B77C2DBDE0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476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750" b="1">
                <a:solidFill>
                  <a:srgbClr val="111111"/>
                </a:solidFill>
              </a:defRPr>
            </a:pPr>
            <a:r>
              <a:rPr sz="750" b="1">
                <a:solidFill>
                  <a:srgbClr val="111111"/>
                </a:solidFill>
              </a:rPr>
              <a:t>THREADS OF TRANSITION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8A1E02A-962F-4C04-A6EE-724C1F19A2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82350" y="6486525"/>
            <a:ext cx="40005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750" b="1">
                <a:solidFill>
                  <a:srgbClr val="111111"/>
                </a:solidFill>
              </a:defRPr>
            </a:pPr>
            <a:r>
              <a:rPr sz="750" b="1">
                <a:solidFill>
                  <a:srgbClr val="111111"/>
                </a:solidFill>
              </a:rPr>
              <a:t>05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DA7674C-F8AF-4FC2-9210-D1418458D9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143000"/>
            <a:ext cx="5715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900" b="1">
                <a:solidFill>
                  <a:srgbClr val="111111"/>
                </a:solidFill>
              </a:defRPr>
            </a:pPr>
            <a:r>
              <a:rPr sz="3900" b="1">
                <a:solidFill>
                  <a:srgbClr val="111111"/>
                </a:solidFill>
              </a:rPr>
              <a:t>Keep value in motion.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C4EE3AB-4C3D-47C9-9077-BB985FDDFD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43375" y="1857375"/>
            <a:ext cx="3905250" cy="3905250"/>
          </a:xfrm>
          <a:prstGeom xmlns:a="http://schemas.openxmlformats.org/drawingml/2006/main" prst="ellips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C62424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9015B99-7CD7-4A6A-9A6C-5211B968AA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86425" y="1447800"/>
            <a:ext cx="819150" cy="8191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5F3EE"/>
          </a:solidFill>
          <a:ln xmlns:a="http://schemas.openxmlformats.org/drawingml/2006/main" w="19050">
            <a:solidFill>
              <a:srgbClr val="C62424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83DB23C-BAF3-47CC-9030-C506EFCED9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19750" y="1743075"/>
            <a:ext cx="952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900" b="1">
                <a:solidFill>
                  <a:srgbClr val="111111"/>
                </a:solidFill>
              </a:defRPr>
            </a:pPr>
            <a:r>
              <a:rPr sz="900" b="1">
                <a:solidFill>
                  <a:srgbClr val="111111"/>
                </a:solidFill>
              </a:rPr>
              <a:t>DESIGN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D4E32896-22DF-42A9-BCDE-04A1409BE2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13049" y="2182983"/>
            <a:ext cx="819150" cy="8191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5F3EE"/>
          </a:solidFill>
          <a:ln xmlns:a="http://schemas.openxmlformats.org/drawingml/2006/main" w="19050">
            <a:solidFill>
              <a:srgbClr val="C62424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3C72BE7E-1E40-4BA6-BCF8-7F7C500739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6374" y="2478258"/>
            <a:ext cx="952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900" b="1">
                <a:solidFill>
                  <a:srgbClr val="111111"/>
                </a:solidFill>
              </a:defRPr>
            </a:pPr>
            <a:r>
              <a:rPr sz="900" b="1">
                <a:solidFill>
                  <a:srgbClr val="111111"/>
                </a:solidFill>
              </a:rPr>
              <a:t>MAKE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85F4B521-6345-47AB-A427-9C398B249B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90094" y="3834925"/>
            <a:ext cx="819150" cy="8191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5F3EE"/>
          </a:solidFill>
          <a:ln xmlns:a="http://schemas.openxmlformats.org/drawingml/2006/main" w="19050">
            <a:solidFill>
              <a:srgbClr val="C62424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E28B8296-AF1F-4A89-B6ED-D9AC8A4247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23419" y="4130200"/>
            <a:ext cx="952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900" b="1">
                <a:solidFill>
                  <a:srgbClr val="111111"/>
                </a:solidFill>
              </a:defRPr>
            </a:pPr>
            <a:r>
              <a:rPr sz="900" b="1">
                <a:solidFill>
                  <a:srgbClr val="111111"/>
                </a:solidFill>
              </a:rPr>
              <a:t>USE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C549AD06-87AF-4748-BC7A-7A3F538E66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33637" y="5159679"/>
            <a:ext cx="819150" cy="8191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5F3EE"/>
          </a:solidFill>
          <a:ln xmlns:a="http://schemas.openxmlformats.org/drawingml/2006/main" w="19050">
            <a:solidFill>
              <a:srgbClr val="C62424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7BD9071-ED11-4EE2-9DD2-2BA779C803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66962" y="5454954"/>
            <a:ext cx="952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900" b="1">
                <a:solidFill>
                  <a:srgbClr val="111111"/>
                </a:solidFill>
              </a:defRPr>
            </a:pPr>
            <a:r>
              <a:rPr sz="900" b="1">
                <a:solidFill>
                  <a:srgbClr val="111111"/>
                </a:solidFill>
              </a:rPr>
              <a:t>COLLECT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81997B34-57F0-4D96-A59C-4ECD58D30B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39213" y="5159679"/>
            <a:ext cx="819150" cy="8191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5F3EE"/>
          </a:solidFill>
          <a:ln xmlns:a="http://schemas.openxmlformats.org/drawingml/2006/main" w="19050">
            <a:solidFill>
              <a:srgbClr val="C62424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C0ABB23B-55D8-4619-97E3-1C9FA21C16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72538" y="5454954"/>
            <a:ext cx="952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900" b="1">
                <a:solidFill>
                  <a:srgbClr val="111111"/>
                </a:solidFill>
              </a:defRPr>
            </a:pPr>
            <a:r>
              <a:rPr sz="900" b="1">
                <a:solidFill>
                  <a:srgbClr val="111111"/>
                </a:solidFill>
              </a:rPr>
              <a:t>REPAIR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DDFF05DE-097F-42B9-AFE0-F91E42D44C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82756" y="3834925"/>
            <a:ext cx="819150" cy="8191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5F3EE"/>
          </a:solidFill>
          <a:ln xmlns:a="http://schemas.openxmlformats.org/drawingml/2006/main" w="19050">
            <a:solidFill>
              <a:srgbClr val="C62424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627BE6BD-970E-4ECE-958B-2D3FDE4A03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16081" y="4130200"/>
            <a:ext cx="952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900" b="1">
                <a:solidFill>
                  <a:srgbClr val="111111"/>
                </a:solidFill>
              </a:defRPr>
            </a:pPr>
            <a:r>
              <a:rPr sz="900" b="1">
                <a:solidFill>
                  <a:srgbClr val="111111"/>
                </a:solidFill>
              </a:rPr>
              <a:t>REMAKE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DDC8C982-BB94-4FC2-9982-EF91B291BC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9801" y="2182983"/>
            <a:ext cx="819150" cy="8191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5F3EE"/>
          </a:solidFill>
          <a:ln xmlns:a="http://schemas.openxmlformats.org/drawingml/2006/main" w="19050">
            <a:solidFill>
              <a:srgbClr val="C62424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0C1A9E38-042C-4A51-AD46-F74E714713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93126" y="2478258"/>
            <a:ext cx="952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900" b="1">
                <a:solidFill>
                  <a:srgbClr val="111111"/>
                </a:solidFill>
              </a:defRPr>
            </a:pPr>
            <a:r>
              <a:rPr sz="900" b="1">
                <a:solidFill>
                  <a:srgbClr val="111111"/>
                </a:solidFill>
              </a:rPr>
              <a:t>RECYCLE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A6CB7789-5A0B-4958-8853-0A7437C9A0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81625" y="3524250"/>
            <a:ext cx="1428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111111"/>
                </a:solidFill>
              </a:defRPr>
            </a:pPr>
            <a:r>
              <a:rPr sz="1500" b="1">
                <a:solidFill>
                  <a:srgbClr val="111111"/>
                </a:solidFill>
              </a:rPr>
              <a:t>VALUE</a:t>
            </a:r>
          </a:p>
          <a:p xmlns:a="http://schemas.openxmlformats.org/drawingml/2006/main">
            <a:pPr algn="ctr">
              <a:defRPr sz="1500" b="1">
                <a:solidFill>
                  <a:srgbClr val="111111"/>
                </a:solidFill>
              </a:defRPr>
            </a:pPr>
            <a:r>
              <a:rPr sz="1500" b="1">
                <a:solidFill>
                  <a:srgbClr val="111111"/>
                </a:solidFill>
              </a:rPr>
              <a:t>IN MOTION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109BD57E-5531-471A-8ABD-07C50BE6AD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5905500"/>
            <a:ext cx="1028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111111"/>
                </a:solidFill>
              </a:defRPr>
            </a:pPr>
            <a:r>
              <a:rPr sz="1500" b="1">
                <a:solidFill>
                  <a:srgbClr val="111111"/>
                </a:solidFill>
              </a:rPr>
              <a:t>SHIFT USE  /  IMPROVE PRACTICE  /  INVEST IN INFRASTRUCTURE</a:t>
            </a:r>
          </a:p>
        </p:txBody>
      </p:sp>
    </p:spTree>
    <p:extLst>
      <p:ext uri="{BB962C8B-B14F-4D97-AF65-F5344CB8AC3E}">
        <p14:creationId xmlns:p14="http://schemas.microsoft.com/office/powerpoint/2010/main" val="1775204737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5F3E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6F0DAD21-4185-4CDA-89EC-2719E55561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81000"/>
            <a:ext cx="5334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111111"/>
                </a:solidFill>
              </a:defRPr>
            </a:pPr>
            <a:r>
              <a:rPr sz="1200" b="1">
                <a:solidFill>
                  <a:srgbClr val="111111"/>
                </a:solidFill>
              </a:rPr>
              <a:t>06 / THREE PRIORITIES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1206D385-9C0A-4B53-829C-5F6EC3B643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90575"/>
            <a:ext cx="10972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62424"/>
            </a:solidFill>
            <a:prstDash val="solid"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EFFDC03-EC59-4942-AED1-6A1255B457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476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750" b="1">
                <a:solidFill>
                  <a:srgbClr val="111111"/>
                </a:solidFill>
              </a:defRPr>
            </a:pPr>
            <a:r>
              <a:rPr sz="750" b="1">
                <a:solidFill>
                  <a:srgbClr val="111111"/>
                </a:solidFill>
              </a:rPr>
              <a:t>THREADS OF TRANSITION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89898B0-BC21-49DB-AEC7-AD95EAD5FA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82350" y="6486525"/>
            <a:ext cx="40005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750" b="1">
                <a:solidFill>
                  <a:srgbClr val="111111"/>
                </a:solidFill>
              </a:defRPr>
            </a:pPr>
            <a:r>
              <a:rPr sz="750" b="1">
                <a:solidFill>
                  <a:srgbClr val="111111"/>
                </a:solidFill>
              </a:rPr>
              <a:t>06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3396765-94CC-4A72-AEFB-08C59C8E42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143000"/>
            <a:ext cx="5905500" cy="990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525" b="1">
                <a:solidFill>
                  <a:srgbClr val="111111"/>
                </a:solidFill>
              </a:defRPr>
            </a:pPr>
            <a:r>
              <a:rPr sz="3525" b="1">
                <a:solidFill>
                  <a:srgbClr val="111111"/>
                </a:solidFill>
              </a:rPr>
              <a:t>Move from commitment</a:t>
            </a:r>
          </a:p>
          <a:p xmlns:a="http://schemas.openxmlformats.org/drawingml/2006/main">
            <a:pPr algn="l">
              <a:defRPr sz="3525" b="1">
                <a:solidFill>
                  <a:srgbClr val="111111"/>
                </a:solidFill>
              </a:defRPr>
            </a:pPr>
            <a:r>
              <a:rPr sz="3525" b="1">
                <a:solidFill>
                  <a:srgbClr val="111111"/>
                </a:solidFill>
              </a:rPr>
              <a:t>to coordinated action.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7B5D72F-F093-4295-8B23-FAB743EC3D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905125"/>
            <a:ext cx="666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C62424"/>
                </a:solidFill>
              </a:defRPr>
            </a:pPr>
            <a:r>
              <a:rPr sz="2700" b="1">
                <a:solidFill>
                  <a:srgbClr val="C62424"/>
                </a:solidFill>
              </a:rPr>
              <a:t>01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0FA87D7A-4EC8-4056-8B39-1B6897BBDA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2905125"/>
            <a:ext cx="3619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111111"/>
                </a:solidFill>
              </a:defRPr>
            </a:pPr>
            <a:r>
              <a:rPr sz="1875" b="1">
                <a:solidFill>
                  <a:srgbClr val="111111"/>
                </a:solidFill>
              </a:rPr>
              <a:t>TRACEABILITY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25EBB4B-8968-4E8C-BFEA-5DE3797215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0" y="2924175"/>
            <a:ext cx="58102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777777"/>
                </a:solidFill>
              </a:defRPr>
            </a:pPr>
            <a:r>
              <a:rPr sz="1350" b="0">
                <a:solidFill>
                  <a:srgbClr val="777777"/>
                </a:solidFill>
              </a:rPr>
              <a:t>Make product and supplier information survive each handoff.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188297F-B972-4853-B31A-308E68CE9C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3514725"/>
            <a:ext cx="9620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D8D6D0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4E2C79B-FC50-46EA-8DBF-FB4EA74BF0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05250"/>
            <a:ext cx="666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C62424"/>
                </a:solidFill>
              </a:defRPr>
            </a:pPr>
            <a:r>
              <a:rPr sz="2700" b="1">
                <a:solidFill>
                  <a:srgbClr val="C62424"/>
                </a:solidFill>
              </a:rPr>
              <a:t>02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2A4F3CB9-DDDF-4FFD-B26D-59F083B032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3905250"/>
            <a:ext cx="3619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111111"/>
                </a:solidFill>
              </a:defRPr>
            </a:pPr>
            <a:r>
              <a:rPr sz="1875" b="1">
                <a:solidFill>
                  <a:srgbClr val="111111"/>
                </a:solidFill>
              </a:rPr>
              <a:t>WORKER VOICE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1F057957-EB54-48F7-9744-FF7C166AA5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0" y="3924300"/>
            <a:ext cx="58102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777777"/>
                </a:solidFill>
              </a:defRPr>
            </a:pPr>
            <a:r>
              <a:rPr sz="1350" b="0">
                <a:solidFill>
                  <a:srgbClr val="777777"/>
                </a:solidFill>
              </a:rPr>
              <a:t>Embed participation, grievance and remediation in transition plans.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F792FB83-3487-4625-98FB-A27D0537FB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4514850"/>
            <a:ext cx="9620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D8D6D0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1DFD79ED-5D63-453D-87CD-48B18671AF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905375"/>
            <a:ext cx="666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C62424"/>
                </a:solidFill>
              </a:defRPr>
            </a:pPr>
            <a:r>
              <a:rPr sz="2700" b="1">
                <a:solidFill>
                  <a:srgbClr val="C62424"/>
                </a:solidFill>
              </a:rPr>
              <a:t>03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14E5EFB0-1B6E-44AF-B392-819D66E242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4905375"/>
            <a:ext cx="3619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111111"/>
                </a:solidFill>
              </a:defRPr>
            </a:pPr>
            <a:r>
              <a:rPr sz="1875" b="1">
                <a:solidFill>
                  <a:srgbClr val="111111"/>
                </a:solidFill>
              </a:rPr>
              <a:t>CIRCULAR INFRASTRUCTURE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7806CCE7-D6BB-40BF-BFFC-301D4B7D87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0" y="4924425"/>
            <a:ext cx="58102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777777"/>
                </a:solidFill>
              </a:defRPr>
            </a:pPr>
            <a:r>
              <a:rPr sz="1350" b="0">
                <a:solidFill>
                  <a:srgbClr val="777777"/>
                </a:solidFill>
              </a:rPr>
              <a:t>Coordinate collection, sorting, repair and recycled-material demand.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16042F59-6D16-4751-8797-06A3AF3257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5514975"/>
            <a:ext cx="9620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D8D6D0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48D68936-7D4F-478F-9BDB-055B6E8FA4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5962650"/>
            <a:ext cx="8572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111111"/>
                </a:solidFill>
              </a:defRPr>
            </a:pPr>
            <a:r>
              <a:rPr sz="1650" b="1">
                <a:solidFill>
                  <a:srgbClr val="111111"/>
                </a:solidFill>
              </a:rPr>
              <a:t>THREE PROGRAMMES. ONE ACCOUNTABILITY SYSTEM.</a:t>
            </a:r>
          </a:p>
        </p:txBody>
      </p:sp>
    </p:spTree>
    <p:extLst>
      <p:ext uri="{BB962C8B-B14F-4D97-AF65-F5344CB8AC3E}">
        <p14:creationId xmlns:p14="http://schemas.microsoft.com/office/powerpoint/2010/main" val="519042232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5F3E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40D5E54D-D4B5-4A4D-A56A-335A6F5715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81000"/>
            <a:ext cx="5334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111111"/>
                </a:solidFill>
              </a:defRPr>
            </a:pPr>
            <a:r>
              <a:rPr sz="1200" b="1">
                <a:solidFill>
                  <a:srgbClr val="111111"/>
                </a:solidFill>
              </a:rPr>
              <a:t>07 / IMPLEMENTATION ROADMAP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190F2E6-D3FB-4D52-94CB-9A0883BBA9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90575"/>
            <a:ext cx="10972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62424"/>
            </a:solidFill>
            <a:prstDash val="solid"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CCCDC1F-F66A-4048-9E6D-DAA1ECD024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476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750" b="1">
                <a:solidFill>
                  <a:srgbClr val="111111"/>
                </a:solidFill>
              </a:defRPr>
            </a:pPr>
            <a:r>
              <a:rPr sz="750" b="1">
                <a:solidFill>
                  <a:srgbClr val="111111"/>
                </a:solidFill>
              </a:rPr>
              <a:t>THREADS OF TRANSITION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6B857DE-7FEE-4F05-A40E-030264C597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82350" y="6486525"/>
            <a:ext cx="40005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750" b="1">
                <a:solidFill>
                  <a:srgbClr val="111111"/>
                </a:solidFill>
              </a:defRPr>
            </a:pPr>
            <a:r>
              <a:rPr sz="750" b="1">
                <a:solidFill>
                  <a:srgbClr val="111111"/>
                </a:solidFill>
              </a:rPr>
              <a:t>07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7BE1C15-D951-43B4-90CA-911E8C5C94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104900"/>
            <a:ext cx="6191250" cy="1123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375" b="1">
                <a:solidFill>
                  <a:srgbClr val="111111"/>
                </a:solidFill>
              </a:defRPr>
            </a:pPr>
            <a:r>
              <a:rPr sz="3375" b="1">
                <a:solidFill>
                  <a:srgbClr val="111111"/>
                </a:solidFill>
              </a:rPr>
              <a:t>Sequence the work so ambition</a:t>
            </a:r>
          </a:p>
          <a:p xmlns:a="http://schemas.openxmlformats.org/drawingml/2006/main">
            <a:pPr algn="l">
              <a:defRPr sz="3375" b="1">
                <a:solidFill>
                  <a:srgbClr val="111111"/>
                </a:solidFill>
              </a:defRPr>
            </a:pPr>
            <a:r>
              <a:rPr sz="3375" b="1">
                <a:solidFill>
                  <a:srgbClr val="111111"/>
                </a:solidFill>
              </a:rPr>
              <a:t>survives delivery.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543026C-7929-4264-85B8-CC6DA0E6FF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" y="3143250"/>
            <a:ext cx="0" cy="276225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C62424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B8326ED9-55CD-4EDD-B3F5-3D8C653A63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9650" y="3048000"/>
            <a:ext cx="190500" cy="1905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5F3EE"/>
          </a:solidFill>
          <a:ln xmlns:a="http://schemas.openxmlformats.org/drawingml/2006/main" w="19050">
            <a:solidFill>
              <a:srgbClr val="C62424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B0DD6D49-B8B8-4B94-8047-394B59A13D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2971800"/>
            <a:ext cx="171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C62424"/>
                </a:solidFill>
              </a:defRPr>
            </a:pPr>
            <a:r>
              <a:rPr sz="1050" b="1">
                <a:solidFill>
                  <a:srgbClr val="C62424"/>
                </a:solidFill>
              </a:rPr>
              <a:t>0-6 MONTHS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7ADD30C-DA19-4A67-A98C-83AA393921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29000" y="2933700"/>
            <a:ext cx="1809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111111"/>
                </a:solidFill>
              </a:defRPr>
            </a:pPr>
            <a:r>
              <a:rPr sz="2025" b="1">
                <a:solidFill>
                  <a:srgbClr val="111111"/>
                </a:solidFill>
              </a:rPr>
              <a:t>DEFINE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723E96AC-BF3F-4D0E-B363-A7908ADE94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2971800"/>
            <a:ext cx="561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777777"/>
                </a:solidFill>
              </a:defRPr>
            </a:pPr>
            <a:r>
              <a:rPr sz="1350" b="0">
                <a:solidFill>
                  <a:srgbClr val="777777"/>
                </a:solidFill>
              </a:rPr>
              <a:t>Baseline, terms, owners and participation.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7DB3103A-BBD5-472C-ACA4-EA0BF93389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9650" y="3886200"/>
            <a:ext cx="190500" cy="1905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5F3EE"/>
          </a:solidFill>
          <a:ln xmlns:a="http://schemas.openxmlformats.org/drawingml/2006/main" w="19050">
            <a:solidFill>
              <a:srgbClr val="C62424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4DBB470D-BCC2-4076-A8FA-2D9A3E8855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3810000"/>
            <a:ext cx="171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C62424"/>
                </a:solidFill>
              </a:defRPr>
            </a:pPr>
            <a:r>
              <a:rPr sz="1050" b="1">
                <a:solidFill>
                  <a:srgbClr val="C62424"/>
                </a:solidFill>
              </a:rPr>
              <a:t>6-18 MONTHS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A4DFE470-0D37-4539-88EC-16A7388F4B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29000" y="3771900"/>
            <a:ext cx="1809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111111"/>
                </a:solidFill>
              </a:defRPr>
            </a:pPr>
            <a:r>
              <a:rPr sz="2025" b="1">
                <a:solidFill>
                  <a:srgbClr val="111111"/>
                </a:solidFill>
              </a:rPr>
              <a:t>PILOT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A0A1CE1-9300-4DCF-8236-90CDEA5660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3810000"/>
            <a:ext cx="561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777777"/>
                </a:solidFill>
              </a:defRPr>
            </a:pPr>
            <a:r>
              <a:rPr sz="1350" b="0">
                <a:solidFill>
                  <a:srgbClr val="777777"/>
                </a:solidFill>
              </a:rPr>
              <a:t>Test bounded product categories.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4AB0391-880C-44D2-9241-BE0B1BA14F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9650" y="4724400"/>
            <a:ext cx="190500" cy="1905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5F3EE"/>
          </a:solidFill>
          <a:ln xmlns:a="http://schemas.openxmlformats.org/drawingml/2006/main" w="19050">
            <a:solidFill>
              <a:srgbClr val="C62424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83B44CCE-14B1-4A54-BD72-2DF77650C6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4648200"/>
            <a:ext cx="171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C62424"/>
                </a:solidFill>
              </a:defRPr>
            </a:pPr>
            <a:r>
              <a:rPr sz="1050" b="1">
                <a:solidFill>
                  <a:srgbClr val="C62424"/>
                </a:solidFill>
              </a:rPr>
              <a:t>18-36 MONTHS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E3FC5159-ADB5-4EBA-8928-B704D884A1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29000" y="4610100"/>
            <a:ext cx="1809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111111"/>
                </a:solidFill>
              </a:defRPr>
            </a:pPr>
            <a:r>
              <a:rPr sz="2025" b="1">
                <a:solidFill>
                  <a:srgbClr val="111111"/>
                </a:solidFill>
              </a:rPr>
              <a:t>SCALE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C67B9619-47CE-4222-9D92-396D6CE51A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4648200"/>
            <a:ext cx="561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777777"/>
                </a:solidFill>
              </a:defRPr>
            </a:pPr>
            <a:r>
              <a:rPr sz="1350" b="0">
                <a:solidFill>
                  <a:srgbClr val="777777"/>
                </a:solidFill>
              </a:rPr>
              <a:t>Fund capability and infrastructure.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705B3D28-E6D7-47B3-A7A5-2A69359AD2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9650" y="5562600"/>
            <a:ext cx="190500" cy="1905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5F3EE"/>
          </a:solidFill>
          <a:ln xmlns:a="http://schemas.openxmlformats.org/drawingml/2006/main" w="19050">
            <a:solidFill>
              <a:srgbClr val="C62424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6CD6AD9F-46CD-4888-ABB0-23FB985563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5486400"/>
            <a:ext cx="171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C62424"/>
                </a:solidFill>
              </a:defRPr>
            </a:pPr>
            <a:r>
              <a:rPr sz="1050" b="1">
                <a:solidFill>
                  <a:srgbClr val="C62424"/>
                </a:solidFill>
              </a:rPr>
              <a:t>36+ MONTHS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40A2779F-C14A-4442-93F9-FD66BA9348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29000" y="5448300"/>
            <a:ext cx="1809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111111"/>
                </a:solidFill>
              </a:defRPr>
            </a:pPr>
            <a:r>
              <a:rPr sz="2025" b="1">
                <a:solidFill>
                  <a:srgbClr val="111111"/>
                </a:solidFill>
              </a:rPr>
              <a:t>DISCLOSE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1A5D96A5-F937-420D-A5DE-9CEA5BEAE3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486400"/>
            <a:ext cx="561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777777"/>
                </a:solidFill>
              </a:defRPr>
            </a:pPr>
            <a:r>
              <a:rPr sz="1350" b="0">
                <a:solidFill>
                  <a:srgbClr val="777777"/>
                </a:solidFill>
              </a:rPr>
              <a:t>Publish outcomes and corrective action.</a:t>
            </a:r>
          </a:p>
        </p:txBody>
      </p:sp>
    </p:spTree>
    <p:extLst>
      <p:ext uri="{BB962C8B-B14F-4D97-AF65-F5344CB8AC3E}">
        <p14:creationId xmlns:p14="http://schemas.microsoft.com/office/powerpoint/2010/main" val="385555907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11111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30FB8ECE-5FCA-461C-8CF9-CD8378D09B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81000"/>
            <a:ext cx="5334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5F3EE"/>
                </a:solidFill>
              </a:defRPr>
            </a:pPr>
            <a:r>
              <a:rPr sz="1200" b="1">
                <a:solidFill>
                  <a:srgbClr val="F5F3EE"/>
                </a:solidFill>
              </a:rPr>
              <a:t>08 / DECISION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09516AC-6FE7-4D37-8DEE-B4CA072127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90575"/>
            <a:ext cx="10972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62424"/>
            </a:solidFill>
            <a:prstDash val="solid"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7CEA4399-357E-4E93-90D1-45328D76C6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476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750" b="1">
                <a:solidFill>
                  <a:srgbClr val="F5F3EE"/>
                </a:solidFill>
              </a:defRPr>
            </a:pPr>
            <a:r>
              <a:rPr sz="750" b="1">
                <a:solidFill>
                  <a:srgbClr val="F5F3EE"/>
                </a:solidFill>
              </a:rPr>
              <a:t>THREADS OF TRANSITION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4DF5C98-2A85-40D1-8C2F-84369561CD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82350" y="6486525"/>
            <a:ext cx="40005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750" b="1">
                <a:solidFill>
                  <a:srgbClr val="F5F3EE"/>
                </a:solidFill>
              </a:defRPr>
            </a:pPr>
            <a:r>
              <a:rPr sz="750" b="1">
                <a:solidFill>
                  <a:srgbClr val="F5F3EE"/>
                </a:solidFill>
              </a:rPr>
              <a:t>08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1900D93-DB58-44C5-8E9F-8B2465B06A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190625"/>
            <a:ext cx="6858000" cy="1095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350" b="1">
                <a:solidFill>
                  <a:srgbClr val="F5F3EE"/>
                </a:solidFill>
              </a:defRPr>
            </a:pPr>
            <a:r>
              <a:rPr sz="4350" b="1">
                <a:solidFill>
                  <a:srgbClr val="F5F3EE"/>
                </a:solidFill>
              </a:rPr>
              <a:t>Measure outcomes,</a:t>
            </a:r>
          </a:p>
          <a:p xmlns:a="http://schemas.openxmlformats.org/drawingml/2006/main">
            <a:pPr algn="l">
              <a:defRPr sz="4350" b="1">
                <a:solidFill>
                  <a:srgbClr val="F5F3EE"/>
                </a:solidFill>
              </a:defRPr>
            </a:pPr>
            <a:r>
              <a:rPr sz="4350" b="1">
                <a:solidFill>
                  <a:srgbClr val="F5F3EE"/>
                </a:solidFill>
              </a:rPr>
              <a:t>not intentions.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7691B39-C909-4EA8-8313-61098980D5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68580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C62424"/>
                </a:solidFill>
              </a:defRPr>
            </a:pPr>
            <a:r>
              <a:rPr sz="2550" b="1">
                <a:solidFill>
                  <a:srgbClr val="C62424"/>
                </a:solidFill>
              </a:rPr>
              <a:t>01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BD9DE9C0-BA3E-44D9-9D08-A13AA25F95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762375"/>
            <a:ext cx="2381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F5F3EE"/>
                </a:solidFill>
              </a:defRPr>
            </a:pPr>
            <a:r>
              <a:rPr sz="1800" b="1">
                <a:solidFill>
                  <a:srgbClr val="F5F3EE"/>
                </a:solidFill>
              </a:rPr>
              <a:t>MATERIAL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6139388-F9E4-47B9-AA39-A66A223581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0"/>
            <a:ext cx="20955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C62424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2BA1211E-757C-4829-96D3-0B8A72CA86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90900" y="3238500"/>
            <a:ext cx="68580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C62424"/>
                </a:solidFill>
              </a:defRPr>
            </a:pPr>
            <a:r>
              <a:rPr sz="2550" b="1">
                <a:solidFill>
                  <a:srgbClr val="C62424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31AB4C12-77A0-4DD7-AFE4-8A112BBD96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90900" y="3762375"/>
            <a:ext cx="2381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F5F3EE"/>
                </a:solidFill>
              </a:defRPr>
            </a:pPr>
            <a:r>
              <a:rPr sz="1800" b="1">
                <a:solidFill>
                  <a:srgbClr val="F5F3EE"/>
                </a:solidFill>
              </a:rPr>
              <a:t>WORK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49A8C7AF-7AFA-4F52-8B53-EB49A26BD0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90900" y="4286250"/>
            <a:ext cx="20955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C62424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BFA132C0-FB8B-442D-A7A1-5E2673F403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72200" y="3238500"/>
            <a:ext cx="68580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C62424"/>
                </a:solidFill>
              </a:defRPr>
            </a:pPr>
            <a:r>
              <a:rPr sz="2550" b="1">
                <a:solidFill>
                  <a:srgbClr val="C62424"/>
                </a:solidFill>
              </a:rPr>
              <a:t>03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2E55168A-BF2B-4C81-9680-C1421174B8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72200" y="3762375"/>
            <a:ext cx="2381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F5F3EE"/>
                </a:solidFill>
              </a:defRPr>
            </a:pPr>
            <a:r>
              <a:rPr sz="1800" b="1">
                <a:solidFill>
                  <a:srgbClr val="F5F3EE"/>
                </a:solidFill>
              </a:rPr>
              <a:t>FLOW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C3C3754-87C8-453B-A30B-623BC0994C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72200" y="4286250"/>
            <a:ext cx="20955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164CB5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60BBC3E4-3086-4149-9CD6-C3534A9E41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3238500"/>
            <a:ext cx="68580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C62424"/>
                </a:solidFill>
              </a:defRPr>
            </a:pPr>
            <a:r>
              <a:rPr sz="2550" b="1">
                <a:solidFill>
                  <a:srgbClr val="C62424"/>
                </a:solidFill>
              </a:rPr>
              <a:t>04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D4FE2715-7DD0-41C6-92F0-CB305FC724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3762375"/>
            <a:ext cx="2381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F5F3EE"/>
                </a:solidFill>
              </a:defRPr>
            </a:pPr>
            <a:r>
              <a:rPr sz="1800" b="1">
                <a:solidFill>
                  <a:srgbClr val="F5F3EE"/>
                </a:solidFill>
              </a:rPr>
              <a:t>ACCOUNTABILITY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8184D580-4201-4E7C-BF10-9CEE0104E7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4286250"/>
            <a:ext cx="20955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C62424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571BB421-6BFA-487E-9266-8AB24C2FF4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5238750"/>
            <a:ext cx="104775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F5F3EE"/>
                </a:solidFill>
              </a:defRPr>
            </a:pPr>
            <a:r>
              <a:rPr sz="1950" b="1">
                <a:solidFill>
                  <a:srgbClr val="F5F3EE"/>
                </a:solidFill>
              </a:rPr>
              <a:t>Define indicators. Publish methods. Include worker feedback. Close corrective actions.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0AA5C342-9BC1-4B46-BB39-EF92E15A4C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5905500"/>
            <a:ext cx="9525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777777"/>
                </a:solidFill>
              </a:defRPr>
            </a:pPr>
            <a:r>
              <a:rPr sz="1125" b="0">
                <a:solidFill>
                  <a:srgbClr val="777777"/>
                </a:solidFill>
              </a:rPr>
              <a:t>Independent study / Public sources / No confidential commercial information</a:t>
            </a:r>
          </a:p>
        </p:txBody>
      </p:sp>
    </p:spTree>
    <p:extLst>
      <p:ext uri="{BB962C8B-B14F-4D97-AF65-F5344CB8AC3E}">
        <p14:creationId xmlns:p14="http://schemas.microsoft.com/office/powerpoint/2010/main" val="2099872489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2026-07-26T17:00:37.7510000Z</dcterms:created>
  <dcterms:modified xsi:type="dcterms:W3CDTF">2026-07-26T17:00:37.7510000Z</dcterms:modified>
</coreProperties>
</file>