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7f37cc18685436e" /><Relationship Type="http://schemas.openxmlformats.org/officeDocument/2006/relationships/extended-properties" Target="/docProps/app.xml" Id="Ra1d0b8e98c0e4351" /><Relationship Type="http://schemas.openxmlformats.org/officeDocument/2006/relationships/officeDocument" Target="/ppt/presentation.xml" Id="R15fc4786259741b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dabac3c2a8641d7"/>
  </p:sldMasterIdLst>
  <p:notesMasterIdLst>
    <p:notesMasterId xmlns:r="http://schemas.openxmlformats.org/officeDocument/2006/relationships" r:id="Rc2f6cbf468164137"/>
  </p:notesMasterIdLst>
  <p:sldIdLst>
    <p:sldId xmlns:r="http://schemas.openxmlformats.org/officeDocument/2006/relationships" id="256" r:id="R8ffa78fe15584280"/>
    <p:sldId xmlns:r="http://schemas.openxmlformats.org/officeDocument/2006/relationships" id="257" r:id="Rb749974d02664aed"/>
    <p:sldId xmlns:r="http://schemas.openxmlformats.org/officeDocument/2006/relationships" id="258" r:id="R25e7f88ed62c49d1"/>
    <p:sldId xmlns:r="http://schemas.openxmlformats.org/officeDocument/2006/relationships" id="259" r:id="Rf6b4fa9d238c4b46"/>
    <p:sldId xmlns:r="http://schemas.openxmlformats.org/officeDocument/2006/relationships" id="260" r:id="Rf49d16f695c14a7d"/>
    <p:sldId xmlns:r="http://schemas.openxmlformats.org/officeDocument/2006/relationships" id="261" r:id="Rca92e76a90244d62"/>
    <p:sldId xmlns:r="http://schemas.openxmlformats.org/officeDocument/2006/relationships" id="262" r:id="Rb0044c4c8a824208"/>
    <p:sldId xmlns:r="http://schemas.openxmlformats.org/officeDocument/2006/relationships" id="263" r:id="R45da1fc661a64b8a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24e9e0697304a5f" /><Relationship Type="http://schemas.openxmlformats.org/officeDocument/2006/relationships/slideMaster" Target="/ppt/slideMasters/slideMaster1.xml" Id="R5dabac3c2a8641d7" /><Relationship Type="http://schemas.openxmlformats.org/officeDocument/2006/relationships/notesMaster" Target="/ppt/notesMasters/notesMaster1.xml" Id="Rc2f6cbf468164137" /><Relationship Type="http://schemas.openxmlformats.org/officeDocument/2006/relationships/presProps" Target="/ppt/presProps.xml" Id="Rad59dd7ae6544581" /><Relationship Type="http://schemas.openxmlformats.org/officeDocument/2006/relationships/tableStyles" Target="/ppt/tableStyles.xml" Id="R5af5d967509d4209" /><Relationship Type="http://schemas.openxmlformats.org/officeDocument/2006/relationships/slide" Target="/ppt/slides/slide1.xml" Id="R8ffa78fe15584280" /><Relationship Type="http://schemas.openxmlformats.org/officeDocument/2006/relationships/slide" Target="/ppt/slides/slide2.xml" Id="Rb749974d02664aed" /><Relationship Type="http://schemas.openxmlformats.org/officeDocument/2006/relationships/slide" Target="/ppt/slides/slide3.xml" Id="R25e7f88ed62c49d1" /><Relationship Type="http://schemas.openxmlformats.org/officeDocument/2006/relationships/slide" Target="/ppt/slides/slide4.xml" Id="Rf6b4fa9d238c4b46" /><Relationship Type="http://schemas.openxmlformats.org/officeDocument/2006/relationships/slide" Target="/ppt/slides/slide5.xml" Id="Rf49d16f695c14a7d" /><Relationship Type="http://schemas.openxmlformats.org/officeDocument/2006/relationships/slide" Target="/ppt/slides/slide6.xml" Id="Rca92e76a90244d62" /><Relationship Type="http://schemas.openxmlformats.org/officeDocument/2006/relationships/slide" Target="/ppt/slides/slide7.xml" Id="Rb0044c4c8a824208" /><Relationship Type="http://schemas.openxmlformats.org/officeDocument/2006/relationships/slide" Target="/ppt/slides/slide8.xml" Id="R45da1fc661a64b8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57838948e604f2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aaeaed676414370" /><Relationship Type="http://schemas.openxmlformats.org/officeDocument/2006/relationships/notesMaster" Target="/ppt/notesMasters/notesMaster1.xml" Id="Refd0527b58454f8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130ab8f23b64d49" /><Relationship Type="http://schemas.openxmlformats.org/officeDocument/2006/relationships/notesMaster" Target="/ppt/notesMasters/notesMaster1.xml" Id="R31b212281f2f4bf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34328dfa8c0494a" /><Relationship Type="http://schemas.openxmlformats.org/officeDocument/2006/relationships/notesMaster" Target="/ppt/notesMasters/notesMaster1.xml" Id="R9c62781232fc4f4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b6f79c337b84374" /><Relationship Type="http://schemas.openxmlformats.org/officeDocument/2006/relationships/notesMaster" Target="/ppt/notesMasters/notesMaster1.xml" Id="R5f06abae6726486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4366a4e91814481" /><Relationship Type="http://schemas.openxmlformats.org/officeDocument/2006/relationships/notesMaster" Target="/ppt/notesMasters/notesMaster1.xml" Id="Rbf9ddb109d4740a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3bb4e787b69416b" /><Relationship Type="http://schemas.openxmlformats.org/officeDocument/2006/relationships/notesMaster" Target="/ppt/notesMasters/notesMaster1.xml" Id="R9e7ee3871ebe47c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4a4fc7dd564495d" /><Relationship Type="http://schemas.openxmlformats.org/officeDocument/2006/relationships/notesMaster" Target="/ppt/notesMasters/notesMaster1.xml" Id="R388cc20205444bb2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50974e04f3b42de" /><Relationship Type="http://schemas.openxmlformats.org/officeDocument/2006/relationships/notesMaster" Target="/ppt/notesMasters/notesMaster1.xml" Id="R941ed88d53d346c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/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https://www.unep.org/annualreport/2025/stories/minimizing-fashions-environmental-footprint</a:t>
            </a:r>
          </a:p>
          <a:p xmlns:a="http://schemas.openxmlformats.org/drawingml/2006/main">
            <a:r>
              <a:t>- https://www.unep.org/news-and-stories/press-release/unsustainable-fashion-and-textiles-focus-international-day-zero</a:t>
            </a:r>
          </a:p>
          <a:p xmlns:a="http://schemas.openxmlformats.org/drawingml/2006/main">
            <a:r>
              <a:t>- https://webapps.ilo.org/infostories/en-GB/Stories/discrimination/garment-gender.html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https://documents1.worldbank.org/curated/en/124691468337235836/pdf/474880WP0Repla10Box334138B01PUBLIC1.pdf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https://webapps.ilo.org/infostories/en-GB/Stories/discrimination/garment-gender.html</a:t>
            </a:r>
          </a:p>
          <a:p xmlns:a="http://schemas.openxmlformats.org/drawingml/2006/main">
            <a:r>
              <a:t>- https://documents1.worldbank.org/curated/en/384161555079173489/pdf/Global-Value-Chain-Development-Report-2019-Technological-Innovation-Supply-Chain-Trade-and-Workers-in-a-Globalized-World.pdf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  <a:p xmlns:a="http://schemas.openxmlformats.org/drawingml/2006/main">
            <a:r>
              <a:t>- https://www.ilo.org/sites/default/files/2025-03/Advancing%20Decent%20Work%20in%20Supply%20chains%20-%20Decent%20Work%20Challenges%20and%20Opportunities%20in%20the%20Textiles%20and%20Clothing%20Sector.pdf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https://www.unep.org/resources/publication/sustainability-and-circularity-textile-value-chain-global-roadmap</a:t>
            </a:r>
          </a:p>
          <a:p xmlns:a="http://schemas.openxmlformats.org/drawingml/2006/main">
            <a:r>
              <a:t>- https://webapps.ilo.org/infostories/en-GB/Stories/discrimination/garment-gender.html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4c40659d0c44b9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306548cd49347fa" /><Relationship Type="http://schemas.openxmlformats.org/officeDocument/2006/relationships/slideLayout" Target="/ppt/slideLayouts/slideLayout1.xml" Id="Rfcd6b60f420c4f4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cd6b60f420c4f4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1418637ec14618" /><Relationship Type="http://schemas.openxmlformats.org/officeDocument/2006/relationships/notesSlide" Target="/ppt/notesSlides/notesSlide1.xml" Id="Rb5fbf1358fa24d6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406b29b2b84a4c" /><Relationship Type="http://schemas.openxmlformats.org/officeDocument/2006/relationships/notesSlide" Target="/ppt/notesSlides/notesSlide2.xml" Id="Rfe2db1126f1b40f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04549058094d87" /><Relationship Type="http://schemas.openxmlformats.org/officeDocument/2006/relationships/notesSlide" Target="/ppt/notesSlides/notesSlide3.xml" Id="R3f845584948b4f3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ad390dad3946ac" /><Relationship Type="http://schemas.openxmlformats.org/officeDocument/2006/relationships/notesSlide" Target="/ppt/notesSlides/notesSlide4.xml" Id="Raaf7dd85cc0d4e3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84aef40c56463b" /><Relationship Type="http://schemas.openxmlformats.org/officeDocument/2006/relationships/notesSlide" Target="/ppt/notesSlides/notesSlide5.xml" Id="R65a39679d081458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f33ca1cd924933" /><Relationship Type="http://schemas.openxmlformats.org/officeDocument/2006/relationships/notesSlide" Target="/ppt/notesSlides/notesSlide6.xml" Id="R17ef13746596432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ffad15943a411f" /><Relationship Type="http://schemas.openxmlformats.org/officeDocument/2006/relationships/notesSlide" Target="/ppt/notesSlides/notesSlide7.xml" Id="R4a005476b67a4af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52a7e01534456f" /><Relationship Type="http://schemas.openxmlformats.org/officeDocument/2006/relationships/notesSlide" Target="/ppt/notesSlides/notesSlide8.xml" Id="R2648399f31dc44e6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F699C3B8-A5C8-45C8-95DA-63E16C2411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5F3EE"/>
                </a:solidFill>
              </a:defRPr>
            </a:pPr>
            <a:r>
              <a:rPr sz="1200" b="1">
                <a:solidFill>
                  <a:srgbClr val="F5F3EE"/>
                </a:solidFill>
              </a:rPr>
              <a:t>01 / INDEPENDENT INFORMATION DESIGN STUDY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E88E467-48B2-4DB8-9A8B-568C57CD4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B61FC40-23B0-4ABF-A601-A44429F97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8D0795D-EC2F-4759-9A5F-8F79D0617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3579C46-EEBA-46A8-83BC-05CE8F789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04925"/>
            <a:ext cx="68580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250" b="1">
                <a:solidFill>
                  <a:srgbClr val="F5F3EE"/>
                </a:solidFill>
              </a:defRPr>
            </a:pPr>
            <a:r>
              <a:rPr sz="5250" b="1">
                <a:solidFill>
                  <a:srgbClr val="F5F3EE"/>
                </a:solidFill>
              </a:rPr>
              <a:t>THREADS OF</a:t>
            </a:r>
          </a:p>
          <a:p xmlns:a="http://schemas.openxmlformats.org/drawingml/2006/main">
            <a:pPr algn="l">
              <a:defRPr sz="5250" b="1">
                <a:solidFill>
                  <a:srgbClr val="F5F3EE"/>
                </a:solidFill>
              </a:defRPr>
            </a:pPr>
            <a:r>
              <a:rPr sz="5250" b="1">
                <a:solidFill>
                  <a:srgbClr val="F5F3EE"/>
                </a:solidFill>
              </a:rPr>
              <a:t>TRANSITION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E4D5E10-4E63-45A6-A012-753B321E0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" y="3619500"/>
            <a:ext cx="72390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C62424"/>
                </a:solidFill>
              </a:defRPr>
            </a:pPr>
            <a:r>
              <a:rPr sz="2100" b="1">
                <a:solidFill>
                  <a:srgbClr val="C62424"/>
                </a:solidFill>
              </a:rPr>
              <a:t>DESIGNING A FAIRER FUTURE FOR CLOTHING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B76EA00-AEA7-4E9C-808C-3CC97B892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" y="4267200"/>
            <a:ext cx="685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F5F3EE"/>
                </a:solidFill>
              </a:defRPr>
            </a:pPr>
            <a:r>
              <a:rPr sz="1275" b="0">
                <a:solidFill>
                  <a:srgbClr val="F5F3EE"/>
                </a:solidFill>
              </a:rPr>
              <a:t>Public evidence only  /  No confidential commercial information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DCBB450-0673-450D-9551-2AFBF80EF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334000"/>
            <a:ext cx="100393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E785538-F343-42CD-B6EF-8D0D8301B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80EA79B-9AE9-4682-B8D0-92C21347B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B24ABD6-F67D-4169-BBA7-CFEFD3148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585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51E546E-C7CC-4DFA-B0B4-2E6B277F7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4CB5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1CA06E2-3E18-4F09-A68E-B1B571BB6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10850" y="5276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9525">
            <a:solidFill>
              <a:srgbClr val="F5F3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713EB7-148B-46B0-B5A1-7BAEA612CA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" y="5781675"/>
            <a:ext cx="723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5F3EE"/>
                </a:solidFill>
              </a:defRPr>
            </a:pPr>
            <a:r>
              <a:rPr sz="1050" b="1">
                <a:solidFill>
                  <a:srgbClr val="F5F3EE"/>
                </a:solidFill>
              </a:rPr>
              <a:t>NIVEDITA NASHINE / CREATIVE DIRECTION &amp; INFORMATION DESIGN</a:t>
            </a:r>
          </a:p>
        </p:txBody>
      </p:sp>
    </p:spTree>
    <p:extLst>
      <p:ext uri="{BB962C8B-B14F-4D97-AF65-F5344CB8AC3E}">
        <p14:creationId xmlns:p14="http://schemas.microsoft.com/office/powerpoint/2010/main" val="205581755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00706DE-DD43-4C36-8616-F159A8F6C2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02 / WHY NOW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64A7742-BC98-461D-93D8-DF9A2CF7F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3A445A-320A-41DE-B875-895A9CF94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9449CBA-C58B-4525-B7E7-EBD99ADED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828886D-95A9-4821-8A5F-B23A9FB7C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81100"/>
            <a:ext cx="5524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975" b="1">
                <a:solidFill>
                  <a:srgbClr val="111111"/>
                </a:solidFill>
              </a:defRPr>
            </a:pPr>
            <a:r>
              <a:rPr sz="3975" b="1">
                <a:solidFill>
                  <a:srgbClr val="111111"/>
                </a:solidFill>
              </a:rPr>
              <a:t>Scale creates both</a:t>
            </a:r>
          </a:p>
          <a:p xmlns:a="http://schemas.openxmlformats.org/drawingml/2006/main">
            <a:pPr algn="l">
              <a:defRPr sz="3975" b="1">
                <a:solidFill>
                  <a:srgbClr val="111111"/>
                </a:solidFill>
              </a:defRPr>
            </a:pPr>
            <a:r>
              <a:rPr sz="3975" b="1">
                <a:solidFill>
                  <a:srgbClr val="111111"/>
                </a:solidFill>
              </a:rPr>
              <a:t>impact and leverage.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98AF49C-5883-4B72-A8D2-E4220071B9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C62424"/>
                </a:solidFill>
              </a:defRPr>
            </a:pPr>
            <a:r>
              <a:rPr sz="3450" b="1">
                <a:solidFill>
                  <a:srgbClr val="C62424"/>
                </a:solidFill>
              </a:rPr>
              <a:t>2-8%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5588232-D481-4077-B0E3-E631EF744A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OF GLOBAL GHG EMISSIONS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D447CE1-0788-49D1-95C9-1BE42D1D7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C62424"/>
                </a:solidFill>
              </a:defRPr>
            </a:pPr>
            <a:r>
              <a:rPr sz="3450" b="1">
                <a:solidFill>
                  <a:srgbClr val="C62424"/>
                </a:solidFill>
              </a:rPr>
              <a:t>92M 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03E9D8F-E230-4BAA-B0FC-3FE506FAD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TEXTILE WASTE EACH YEAR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10FCBC1-4422-4E02-86B7-85FE9A99F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164CB5"/>
                </a:solidFill>
              </a:defRPr>
            </a:pPr>
            <a:r>
              <a:rPr sz="3450" b="1">
                <a:solidFill>
                  <a:srgbClr val="164CB5"/>
                </a:solidFill>
              </a:rPr>
              <a:t>8%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270284F-FF18-4AE6-80A2-DA606DD8A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RECYCLED FIBRES IN 2023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B50D6A3-A042-4C0A-A28A-54AE198A36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533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164CB5"/>
                </a:solidFill>
              </a:defRPr>
            </a:pPr>
            <a:r>
              <a:rPr sz="3450" b="1">
                <a:solidFill>
                  <a:srgbClr val="164CB5"/>
                </a:solidFill>
              </a:rPr>
              <a:t>94M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16BFAB6-0307-4E4B-8729-174DFEB28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533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GARMENT WORKERS GLOBALLY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B480CBB-1302-4483-AEFE-ADD3038D2E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3143250"/>
            <a:ext cx="16192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C62424"/>
                </a:solidFill>
              </a:defRPr>
            </a:pPr>
            <a:r>
              <a:rPr sz="3450" b="1">
                <a:solidFill>
                  <a:srgbClr val="C62424"/>
                </a:solidFill>
              </a:rPr>
              <a:t>~60%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A7ABA0F-8095-4A66-9580-62AB836CD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3752850"/>
            <a:ext cx="180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777777"/>
                </a:solidFill>
              </a:defRPr>
            </a:pPr>
            <a:r>
              <a:rPr sz="1125" b="1">
                <a:solidFill>
                  <a:srgbClr val="777777"/>
                </a:solidFill>
              </a:rPr>
              <a:t>OF WORKERS ARE WOMEN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5335164-228B-4428-924A-32628737C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448300"/>
            <a:ext cx="10287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The environmental and employment systems must be redesigned together.</a:t>
            </a:r>
          </a:p>
        </p:txBody>
      </p:sp>
    </p:spTree>
    <p:extLst>
      <p:ext uri="{BB962C8B-B14F-4D97-AF65-F5344CB8AC3E}">
        <p14:creationId xmlns:p14="http://schemas.microsoft.com/office/powerpoint/2010/main" val="161741727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1FF8247-DE6D-49A0-906C-CDCB143BC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03 / GLOBAL VALUE CHAIN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68DEBD9-FBD9-4959-A047-7CB4C38F2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E3B7B61-7CFE-42A3-89B3-E69B07017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3B63041-51B0-4891-B193-D86EAB212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0145208-D004-4CDF-8142-BD927F096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905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A garment crosses systems,</a:t>
            </a:r>
          </a:p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not just borders.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09635C-A7E7-4BEC-B5C4-E8419FDD6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114800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FD9C812-083B-4FA1-BE86-1E5968BFC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2D527B2-9A93-402A-83AD-639BD2C4B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02B494D-C817-4B06-A5B2-6B1EDE5C2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RAW MATERIAL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072F8EA-B949-4750-AB85-B68364AB1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5745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22C7233-4D5E-4A38-8211-E7D43C9E3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FA1B86A-94EE-4679-A2EA-9BAD90EAE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FIBRE &amp; YARN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A73579E-15CB-4814-80BB-0FF14D6AF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F30B7C9-2D66-4BB9-B4A1-91C6CF484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6B7B245-20CF-413C-A4A0-AC4AEA158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FABRIC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4E38790-628D-4661-B2DB-3A200F5B8F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4DB0CF5-BC14-4340-A75C-567331142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FD20827-F52D-40AB-8F36-A37C85351C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GARMENT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469BBAE-1955-4CCC-B389-424F390C28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E30D793-83F5-4DDD-92DB-A7F2A1B5F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6779FF6-C822-44A0-974E-7762C81F9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USE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71289D9-86E7-4211-9140-32026DA06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53650" y="3714750"/>
            <a:ext cx="800100" cy="8001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BB9B4C9-2B75-4E5A-B704-E1322B0A6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67950" y="3886200"/>
            <a:ext cx="571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62424"/>
                </a:solidFill>
              </a:defRPr>
            </a:pPr>
            <a:r>
              <a:rPr sz="1275" b="1">
                <a:solidFill>
                  <a:srgbClr val="C62424"/>
                </a:solidFill>
              </a:rPr>
              <a:t>06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0F9DE74-80C7-4045-869E-6C09C05CB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86950" y="4714875"/>
            <a:ext cx="1333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11111"/>
                </a:solidFill>
              </a:defRPr>
            </a:pPr>
            <a:r>
              <a:rPr sz="1050" b="1">
                <a:solidFill>
                  <a:srgbClr val="111111"/>
                </a:solidFill>
              </a:rPr>
              <a:t>RECOVERY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58D7EF3-4EEC-4B8F-9C7B-2968A3C00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72125"/>
            <a:ext cx="666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TRACE THE PRODUCT. PROTECT THE PEOPLE.</a:t>
            </a:r>
          </a:p>
        </p:txBody>
      </p:sp>
    </p:spTree>
    <p:extLst>
      <p:ext uri="{BB962C8B-B14F-4D97-AF65-F5344CB8AC3E}">
        <p14:creationId xmlns:p14="http://schemas.microsoft.com/office/powerpoint/2010/main" val="131555216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D004A658-CC61-46D4-BB2D-640532A81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04 / WOMEN AND WORK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04206DC-0850-486B-9BCC-0668950C7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295A05F-928A-440F-BAB9-09D721BB3D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6E9518B-FF1A-4C8C-A7BC-CE96654AA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4ED5DBB-BA26-4961-A262-A3CD72387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905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A green transition must</a:t>
            </a:r>
          </a:p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also be a fair transition.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5EB8FAF-D775-4045-9466-ECEE692DA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8556110-6D5C-48C8-B710-9CB12535C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VOICE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D111EAF-368F-4A79-B718-41062159D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6A1693-253F-4594-8B2E-87D183A8C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Representation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E7B3562-B922-4B64-BDC6-AA7458DD8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19313AA-A8C0-4C89-A3D0-E40B675F7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53000"/>
            <a:ext cx="76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624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619736-B3A5-4A8B-B341-C336572840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969D624-520E-4492-BD03-E9309DD6B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SAFETY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DA6EF71-34C2-4EA9-B786-6405D75DC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DE6E457-2726-4ECB-BC0F-34ABEC5C1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Remediation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13AA263-A9F2-44B6-8543-F72420984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9B86B4B-CCB2-4213-BC9D-7AF06BE03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953000"/>
            <a:ext cx="10858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624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C3C2709-5F55-4CDA-958D-7460E52D3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43A21F0-1CA3-4DFA-9CCA-B0AB9B9F45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SKILLS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126ABD1-9187-4201-8F2B-51DF746D1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DCBA95D-6B87-4AD1-BC5C-9FD3826BE7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Progression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76AB155-8454-4560-AC1D-61257FA85D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9601614-BDF8-408C-8D45-83818627C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953000"/>
            <a:ext cx="14097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4CB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C5B9A426-D52F-422A-B665-26BF23432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3067050"/>
            <a:ext cx="6858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04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BDAFA45D-699C-4423-9435-682507502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3543300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INCOME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578D727-AD2E-4C07-9C25-16B816AC2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133850"/>
            <a:ext cx="200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8D6D0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D4E14F7-716C-401F-815E-959C944B9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324350"/>
            <a:ext cx="2095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777777"/>
                </a:solidFill>
              </a:defRPr>
            </a:pPr>
            <a:r>
              <a:rPr sz="1275" b="0">
                <a:solidFill>
                  <a:srgbClr val="777777"/>
                </a:solidFill>
              </a:rPr>
              <a:t>Resilience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3B718D75-908B-439B-B48B-181E55D1D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953000"/>
            <a:ext cx="2000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D6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F2F1269-392A-46BB-B2D7-2913CCA65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953000"/>
            <a:ext cx="17335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624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21A064F1-921D-4417-A076-CBA13CBB2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619750"/>
            <a:ext cx="9525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</a:defRPr>
            </a:pPr>
            <a:r>
              <a:rPr sz="1800" b="1">
                <a:solidFill>
                  <a:srgbClr val="111111"/>
                </a:solidFill>
              </a:rPr>
              <a:t>Job creation is not the same as equitable progression.</a:t>
            </a:r>
          </a:p>
        </p:txBody>
      </p:sp>
    </p:spTree>
    <p:extLst>
      <p:ext uri="{BB962C8B-B14F-4D97-AF65-F5344CB8AC3E}">
        <p14:creationId xmlns:p14="http://schemas.microsoft.com/office/powerpoint/2010/main" val="6387797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3AF8662B-32DE-439A-BEE5-F8C6F6DF8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05 / CIRCULAR 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94BCD88-002D-4B26-85A5-8CEB869DB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E57974-FCAC-47C3-AF41-62D1DCB53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AC682F-965A-487A-A3BD-58F13164A5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5434596-A4CC-4A79-A377-32594F971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715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11111"/>
                </a:solidFill>
              </a:defRPr>
            </a:pPr>
            <a:r>
              <a:rPr sz="3900" b="1">
                <a:solidFill>
                  <a:srgbClr val="111111"/>
                </a:solidFill>
              </a:rPr>
              <a:t>Keep value in motion.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659907-7E1B-43B2-AE7B-8B2FC9454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2333625"/>
            <a:ext cx="3143250" cy="314325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ADC2481-1A76-4AD4-B41C-6E2CBF0E69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34050" y="1971675"/>
            <a:ext cx="723900" cy="723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26E2C66-1640-4403-9CF9-33C345188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2288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DESIGN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3FE14EE-109A-4A6B-8392-9FB7CBE662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62796" y="2563408"/>
            <a:ext cx="723900" cy="723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EC125E0-84FC-43F7-96B1-60D915C54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48496" y="2820583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MAKE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41870D-4A0C-439C-A90C-F4DBBC9C6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6271" y="3893019"/>
            <a:ext cx="723900" cy="723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2072069-31AC-4AB8-BA4C-439BD62BC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51971" y="4150194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USE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A9E7078-8EEF-4283-94C4-B05697E3F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5953" y="4959285"/>
            <a:ext cx="723900" cy="723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EA415F5-DACF-4297-B238-876848C27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1653" y="521646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COLLECT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B1412AC-2D12-4847-B3AA-1D6D5BC58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2147" y="4959285"/>
            <a:ext cx="723900" cy="723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1D8F2B5-C779-4F4D-AAAA-B3726A39E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847" y="521646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REPAIR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45CA36B-E4C8-4687-B41E-27C817AC1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01829" y="3893019"/>
            <a:ext cx="723900" cy="723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F3467F8-5CE3-4168-91A5-743EDFAE5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87529" y="4150194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REMAKE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5E6B040-C809-4A80-963C-218052ADF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04" y="2563408"/>
            <a:ext cx="723900" cy="723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67D8DD0-1F56-4819-8D0E-798C1C552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1004" y="2820583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111111"/>
                </a:solidFill>
              </a:defRPr>
            </a:pPr>
            <a:r>
              <a:rPr sz="900" b="1">
                <a:solidFill>
                  <a:srgbClr val="111111"/>
                </a:solidFill>
              </a:rPr>
              <a:t>RECYCLE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A024842-9882-4B79-929A-96086A486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81625" y="3524250"/>
            <a:ext cx="1428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11111"/>
                </a:solidFill>
              </a:defRPr>
            </a:pPr>
            <a:r>
              <a:rPr sz="1500" b="1">
                <a:solidFill>
                  <a:srgbClr val="111111"/>
                </a:solidFill>
              </a:rPr>
              <a:t>VALUE</a:t>
            </a:r>
          </a:p>
          <a:p xmlns:a="http://schemas.openxmlformats.org/drawingml/2006/main">
            <a:pPr algn="ctr">
              <a:defRPr sz="1500" b="1">
                <a:solidFill>
                  <a:srgbClr val="111111"/>
                </a:solidFill>
              </a:defRPr>
            </a:pPr>
            <a:r>
              <a:rPr sz="1500" b="1">
                <a:solidFill>
                  <a:srgbClr val="111111"/>
                </a:solidFill>
              </a:rPr>
              <a:t>IN MOTION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9DD53BE-EA51-495B-AC5C-05B45B065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81700"/>
            <a:ext cx="1028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11111"/>
                </a:solidFill>
              </a:defRPr>
            </a:pPr>
            <a:r>
              <a:rPr sz="1350" b="1">
                <a:solidFill>
                  <a:srgbClr val="111111"/>
                </a:solidFill>
              </a:rPr>
              <a:t>SHIFT USE  /  IMPROVE PRACTICE  /  INVEST IN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164544111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3A307C8-A332-4ABC-9CFD-31FC95779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06 / THREE PRIORITIES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D229700-44C8-489D-B778-9780623954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EAB0F61-543B-4C37-B3B4-9A25497A3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877CF1-0163-4406-BA22-958EC794D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6A60858-D944-4E28-929B-B26E1164F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43000"/>
            <a:ext cx="590550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Move from commitment</a:t>
            </a:r>
          </a:p>
          <a:p xmlns:a="http://schemas.openxmlformats.org/drawingml/2006/main">
            <a:pPr algn="l">
              <a:defRPr sz="3525" b="1">
                <a:solidFill>
                  <a:srgbClr val="111111"/>
                </a:solidFill>
              </a:defRPr>
            </a:pPr>
            <a:r>
              <a:rPr sz="3525" b="1">
                <a:solidFill>
                  <a:srgbClr val="111111"/>
                </a:solidFill>
              </a:rPr>
              <a:t>to coordinated action.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7DAE15B-183D-4BB9-B4D4-33E9AFD41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05125"/>
            <a:ext cx="66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1F8F0FE-E003-4903-A410-A289E77A04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905125"/>
            <a:ext cx="3619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TRACEABILITY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49FA793-3BE1-48E8-A576-FAE2EF35B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2924175"/>
            <a:ext cx="5810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Make product and supplier information survive each handoff.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012FC93-3F8C-404E-BD1A-C25A61EE41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514725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8D6D0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F447E9A-8BB7-4DFE-91DB-07142A94B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05250"/>
            <a:ext cx="66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F8D1181-1911-4138-B9AC-8FC9440BA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905250"/>
            <a:ext cx="3619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WORKER VOICE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5431A78-61C1-4157-A952-8BF993582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3924300"/>
            <a:ext cx="5810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Embed participation, grievance and remediation in transition plans.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1A2321-5F44-4F56-BCAA-3551C0E5E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14850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8D6D0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7474EA3-84B8-4441-B3DD-B0608FDDD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05375"/>
            <a:ext cx="66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C62424"/>
                </a:solidFill>
              </a:defRPr>
            </a:pPr>
            <a:r>
              <a:rPr sz="2700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5BCFAE8-8F96-4797-8200-EA777427C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905375"/>
            <a:ext cx="3619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</a:defRPr>
            </a:pPr>
            <a:r>
              <a:rPr sz="1875" b="1">
                <a:solidFill>
                  <a:srgbClr val="111111"/>
                </a:solidFill>
              </a:rPr>
              <a:t>CIRCULAR INFRASTRUCTURE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7A7196E-07BA-4F2D-9F76-3A89DA5CA8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4924425"/>
            <a:ext cx="5810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Coordinate collection, sorting, repair and recycled-material demand.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3734F02-41AD-4DD9-BBDB-40B359F1B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514975"/>
            <a:ext cx="9620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8D6D0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F92C605-FABD-40DA-9ECB-1A628FC77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62650"/>
            <a:ext cx="857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</a:defRPr>
            </a:pPr>
            <a:r>
              <a:rPr sz="1650" b="1">
                <a:solidFill>
                  <a:srgbClr val="111111"/>
                </a:solidFill>
              </a:rPr>
              <a:t>THREE PROGRAMMES. ONE ACCOUNTABILITY SYSTEM.</a:t>
            </a:r>
          </a:p>
        </p:txBody>
      </p:sp>
    </p:spTree>
    <p:extLst>
      <p:ext uri="{BB962C8B-B14F-4D97-AF65-F5344CB8AC3E}">
        <p14:creationId xmlns:p14="http://schemas.microsoft.com/office/powerpoint/2010/main" val="49106661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5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590B49E-8251-482C-8658-1D811AB353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11111"/>
                </a:solidFill>
              </a:defRPr>
            </a:pPr>
            <a:r>
              <a:rPr sz="1200" b="1">
                <a:solidFill>
                  <a:srgbClr val="111111"/>
                </a:solidFill>
              </a:rPr>
              <a:t>07 / IMPLEMENTATION ROADMAP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49B0E8B-89C2-4FF5-9550-814C4499D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1FACA98-F2C7-498A-B4F7-D40AB95C7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D58380B-CEDA-4C1A-A8E6-9EB17DC9E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111111"/>
                </a:solidFill>
              </a:defRPr>
            </a:pPr>
            <a:r>
              <a:rPr sz="750" b="1">
                <a:solidFill>
                  <a:srgbClr val="111111"/>
                </a:solidFill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9A12513-4A39-474D-B279-5F6879003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04900"/>
            <a:ext cx="619125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75" b="1">
                <a:solidFill>
                  <a:srgbClr val="111111"/>
                </a:solidFill>
              </a:defRPr>
            </a:pPr>
            <a:r>
              <a:rPr sz="3375" b="1">
                <a:solidFill>
                  <a:srgbClr val="111111"/>
                </a:solidFill>
              </a:rPr>
              <a:t>Sequence the work so ambition</a:t>
            </a:r>
          </a:p>
          <a:p xmlns:a="http://schemas.openxmlformats.org/drawingml/2006/main">
            <a:pPr algn="l">
              <a:defRPr sz="3375" b="1">
                <a:solidFill>
                  <a:srgbClr val="111111"/>
                </a:solidFill>
              </a:defRPr>
            </a:pPr>
            <a:r>
              <a:rPr sz="3375" b="1">
                <a:solidFill>
                  <a:srgbClr val="111111"/>
                </a:solidFill>
              </a:rPr>
              <a:t>survives delivery.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6FDCC43-0700-4B6A-A551-1A8F750B9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3143250"/>
            <a:ext cx="0" cy="27622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B193E54-F815-43DE-9A09-85DA846E5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0480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05DB9C6-C083-4C9F-9FD8-687F72569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9718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0-6 MONTHS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AE866BB-61E1-4BDA-AE59-2A20DA74D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29337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DEFINE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61E34F8-66B1-4598-8894-A07BB400DE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9718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Baseline, terms, owners and participation.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1001350-43C0-4F0F-8AF1-7122CD3C1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8862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A764AD8-3F2B-476B-9341-2ACD45AD3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8100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6-18 MONTHS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E3841AB-9735-4BF2-92AB-D1EBBD75F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7719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PILOT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5749282-2227-4E8E-8F6C-E0B219EE0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8100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Test bounded product categories.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DA85DF5-D5BD-411B-917D-B29BBADE2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47244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A63D991-CC81-4BA1-9E00-4B09E00A0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6482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18-36 MONTHS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813D019-B53C-4ECD-AFD0-DC34AA338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46101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SCALE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28BABE4-B440-48A2-805E-867543228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46482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Fund capability and infrastructure.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00F0FF7-018F-4E9C-8D60-1CC88A128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5562600"/>
            <a:ext cx="190500" cy="19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F3EE"/>
          </a:solidFill>
          <a:ln xmlns:a="http://schemas.openxmlformats.org/drawingml/2006/main" w="19050">
            <a:solidFill>
              <a:srgbClr val="C62424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E42478B-4C29-4934-B2AF-FA8B4AD1A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48640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C62424"/>
                </a:solidFill>
              </a:defRPr>
            </a:pPr>
            <a:r>
              <a:rPr sz="1050" b="1">
                <a:solidFill>
                  <a:srgbClr val="C62424"/>
                </a:solidFill>
              </a:rPr>
              <a:t>36+ MONTHS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E6A604F-656D-40CF-AB84-7609CA29D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5448300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</a:defRPr>
            </a:pPr>
            <a:r>
              <a:rPr sz="2025" b="1">
                <a:solidFill>
                  <a:srgbClr val="111111"/>
                </a:solidFill>
              </a:rPr>
              <a:t>DISCLOSE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D81C779-F2A6-42E1-9E2B-49715E87A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486400"/>
            <a:ext cx="561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777777"/>
                </a:solidFill>
              </a:defRPr>
            </a:pPr>
            <a:r>
              <a:rPr sz="1350" b="0">
                <a:solidFill>
                  <a:srgbClr val="777777"/>
                </a:solidFill>
              </a:rPr>
              <a:t>Publish outcomes and corrective action.</a:t>
            </a:r>
          </a:p>
        </p:txBody>
      </p:sp>
    </p:spTree>
    <p:extLst>
      <p:ext uri="{BB962C8B-B14F-4D97-AF65-F5344CB8AC3E}">
        <p14:creationId xmlns:p14="http://schemas.microsoft.com/office/powerpoint/2010/main" val="127420068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24BF0EF7-9BBE-408B-B9E4-E3C9CB200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1000"/>
            <a:ext cx="533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5F3EE"/>
                </a:solidFill>
              </a:defRPr>
            </a:pPr>
            <a:r>
              <a:rPr sz="1200" b="1">
                <a:solidFill>
                  <a:srgbClr val="F5F3EE"/>
                </a:solidFill>
              </a:rPr>
              <a:t>08 / DECISION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4BD4588-9DAF-452A-975A-C737653F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905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62424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43551EE-E937-400A-AD33-5134C7488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476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THREADS OF TRANSITION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8A1984A-5096-4359-93A9-1CF6F9B32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82350" y="6486525"/>
            <a:ext cx="4000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F5F3EE"/>
                </a:solidFill>
              </a:defRPr>
            </a:pPr>
            <a:r>
              <a:rPr sz="750" b="1">
                <a:solidFill>
                  <a:srgbClr val="F5F3EE"/>
                </a:solidFill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594B81-A159-475C-84B7-4236B065A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90625"/>
            <a:ext cx="6858000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F5F3EE"/>
                </a:solidFill>
              </a:defRPr>
            </a:pPr>
            <a:r>
              <a:rPr sz="4350" b="1">
                <a:solidFill>
                  <a:srgbClr val="F5F3EE"/>
                </a:solidFill>
              </a:rPr>
              <a:t>Measure outcomes,</a:t>
            </a:r>
          </a:p>
          <a:p xmlns:a="http://schemas.openxmlformats.org/drawingml/2006/main">
            <a:pPr algn="l">
              <a:defRPr sz="4350" b="1">
                <a:solidFill>
                  <a:srgbClr val="F5F3EE"/>
                </a:solidFill>
              </a:defRPr>
            </a:pPr>
            <a:r>
              <a:rPr sz="4350" b="1">
                <a:solidFill>
                  <a:srgbClr val="F5F3EE"/>
                </a:solidFill>
              </a:rPr>
              <a:t>not intentions.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1A11242-197F-4071-85EA-AAFF144FF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6E76C23-C3F6-49C9-80E0-5A49141EC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MATERIAL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22BC211-7F9A-4780-A3D3-37C41F77D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F7886E4-BC3F-4814-ABFE-A14B3B2127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6BF3E6-45F3-417B-ACEA-818B15380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WORK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C35CC57-AEE4-4A2F-9A47-B61148E143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53E46E3-56F6-4872-8FD6-F7C5E923C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2C7C498-E38F-49D3-94AC-A97BB1002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FLOW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642E51C-E5C6-4116-90E0-D11DB335F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164CB5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0E7C33D-3274-469B-A656-BDFFE850E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238500"/>
            <a:ext cx="6858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C62424"/>
                </a:solidFill>
              </a:defRPr>
            </a:pPr>
            <a:r>
              <a:rPr sz="2550" b="1">
                <a:solidFill>
                  <a:srgbClr val="C62424"/>
                </a:solidFill>
              </a:rPr>
              <a:t>04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EA25581-9DE9-4A8A-AA6A-304233A480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7623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5F3EE"/>
                </a:solidFill>
              </a:defRPr>
            </a:pPr>
            <a:r>
              <a:rPr sz="1800" b="1">
                <a:solidFill>
                  <a:srgbClr val="F5F3EE"/>
                </a:solidFill>
              </a:rPr>
              <a:t>ACCOUNTABILITY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59C5384-8EE3-42D9-9633-ACD81AA67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4286250"/>
            <a:ext cx="2095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62424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C34AE82-F9BD-49B0-9827-FDDB32B22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238750"/>
            <a:ext cx="10477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F5F3EE"/>
                </a:solidFill>
              </a:defRPr>
            </a:pPr>
            <a:r>
              <a:rPr sz="1950" b="1">
                <a:solidFill>
                  <a:srgbClr val="F5F3EE"/>
                </a:solidFill>
              </a:rPr>
              <a:t>Define indicators. Publish methods. Include worker feedback. Close corrective actions.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B9E3E8A-90A5-40F9-AB1F-0B41CD99A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0"/>
            <a:ext cx="952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777777"/>
                </a:solidFill>
              </a:defRPr>
            </a:pPr>
            <a:r>
              <a:rPr sz="1125" b="0">
                <a:solidFill>
                  <a:srgbClr val="777777"/>
                </a:solidFill>
              </a:rPr>
              <a:t>Independent study / Public sources / No confidential commercial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2888003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2026-07-26T18:09:57.8810000Z</dcterms:created>
  <dcterms:modified xsi:type="dcterms:W3CDTF">2026-07-26T18:09:57.8810000Z</dcterms:modified>
</coreProperties>
</file>