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7f37cc18685436e" /><Relationship Type="http://schemas.openxmlformats.org/officeDocument/2006/relationships/extended-properties" Target="/docProps/app.xml" Id="Ra1d0b8e98c0e4351" /><Relationship Type="http://schemas.openxmlformats.org/officeDocument/2006/relationships/officeDocument" Target="/ppt/presentation.xml" Id="R15fc47862597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bac3c2a8641d7"/>
  </p:sldMasterIdLst>
  <p:notesMasterIdLst>
    <p:notesMasterId xmlns:r="http://schemas.openxmlformats.org/officeDocument/2006/relationships" r:id="Rc2f6cbf468164137"/>
  </p:notesMasterIdLst>
  <p:sldIdLst>
    <p:sldId xmlns:r="http://schemas.openxmlformats.org/officeDocument/2006/relationships" id="256" r:id="R8ffa78fe15584280"/>
    <p:sldId xmlns:r="http://schemas.openxmlformats.org/officeDocument/2006/relationships" id="257" r:id="Rb749974d02664aed"/>
    <p:sldId xmlns:r="http://schemas.openxmlformats.org/officeDocument/2006/relationships" id="258" r:id="R25e7f88ed62c49d1"/>
    <p:sldId xmlns:r="http://schemas.openxmlformats.org/officeDocument/2006/relationships" id="259" r:id="Rf6b4fa9d238c4b46"/>
    <p:sldId xmlns:r="http://schemas.openxmlformats.org/officeDocument/2006/relationships" id="260" r:id="Rf49d16f695c14a7d"/>
    <p:sldId xmlns:r="http://schemas.openxmlformats.org/officeDocument/2006/relationships" id="261" r:id="Rca92e76a90244d62"/>
    <p:sldId xmlns:r="http://schemas.openxmlformats.org/officeDocument/2006/relationships" id="262" r:id="Rb0044c4c8a824208"/>
    <p:sldId xmlns:r="http://schemas.openxmlformats.org/officeDocument/2006/relationships" id="263" r:id="R45da1fc661a64b8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24e9e0697304a5f" /><Relationship Type="http://schemas.openxmlformats.org/officeDocument/2006/relationships/slideMaster" Target="/ppt/slideMasters/slideMaster1.xml" Id="R5dabac3c2a8641d7" /><Relationship Type="http://schemas.openxmlformats.org/officeDocument/2006/relationships/notesMaster" Target="/ppt/notesMasters/notesMaster1.xml" Id="Rc2f6cbf468164137" /><Relationship Type="http://schemas.openxmlformats.org/officeDocument/2006/relationships/presProps" Target="/ppt/presProps.xml" Id="Rad59dd7ae6544581" /><Relationship Type="http://schemas.openxmlformats.org/officeDocument/2006/relationships/tableStyles" Target="/ppt/tableStyles.xml" Id="R5af5d967509d4209" /><Relationship Type="http://schemas.openxmlformats.org/officeDocument/2006/relationships/slide" Target="/ppt/slides/slide1.xml" Id="R8ffa78fe15584280" /><Relationship Type="http://schemas.openxmlformats.org/officeDocument/2006/relationships/slide" Target="/ppt/slides/slide2.xml" Id="Rb749974d02664aed" /><Relationship Type="http://schemas.openxmlformats.org/officeDocument/2006/relationships/slide" Target="/ppt/slides/slide3.xml" Id="R25e7f88ed62c49d1" /><Relationship Type="http://schemas.openxmlformats.org/officeDocument/2006/relationships/slide" Target="/ppt/slides/slide4.xml" Id="Rf6b4fa9d238c4b46" /><Relationship Type="http://schemas.openxmlformats.org/officeDocument/2006/relationships/slide" Target="/ppt/slides/slide5.xml" Id="Rf49d16f695c14a7d" /><Relationship Type="http://schemas.openxmlformats.org/officeDocument/2006/relationships/slide" Target="/ppt/slides/slide6.xml" Id="Rca92e76a90244d62" /><Relationship Type="http://schemas.openxmlformats.org/officeDocument/2006/relationships/slide" Target="/ppt/slides/slide7.xml" Id="Rb0044c4c8a824208" /><Relationship Type="http://schemas.openxmlformats.org/officeDocument/2006/relationships/slide" Target="/ppt/slides/slide8.xml" Id="R45da1fc661a64b8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57838948e604f2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aaeaed676414370" /><Relationship Type="http://schemas.openxmlformats.org/officeDocument/2006/relationships/notesMaster" Target="/ppt/notesMasters/notesMaster1.xml" Id="Refd0527b58454f8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130ab8f23b64d49" /><Relationship Type="http://schemas.openxmlformats.org/officeDocument/2006/relationships/notesMaster" Target="/ppt/notesMasters/notesMaster1.xml" Id="R31b212281f2f4bf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34328dfa8c0494a" /><Relationship Type="http://schemas.openxmlformats.org/officeDocument/2006/relationships/notesMaster" Target="/ppt/notesMasters/notesMaster1.xml" Id="R9c62781232fc4f4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b6f79c337b84374" /><Relationship Type="http://schemas.openxmlformats.org/officeDocument/2006/relationships/notesMaster" Target="/ppt/notesMasters/notesMaster1.xml" Id="R5f06abae6726486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4366a4e91814481" /><Relationship Type="http://schemas.openxmlformats.org/officeDocument/2006/relationships/notesMaster" Target="/ppt/notesMasters/notesMaster1.xml" Id="Rbf9ddb109d4740a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bb4e787b69416b" /><Relationship Type="http://schemas.openxmlformats.org/officeDocument/2006/relationships/notesMaster" Target="/ppt/notesMasters/notesMaster1.xml" Id="R9e7ee3871ebe47c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4a4fc7dd564495d" /><Relationship Type="http://schemas.openxmlformats.org/officeDocument/2006/relationships/notesMaster" Target="/ppt/notesMasters/notesMaster1.xml" Id="R388cc20205444bb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50974e04f3b42de" /><Relationship Type="http://schemas.openxmlformats.org/officeDocument/2006/relationships/notesMaster" Target="/ppt/notesMasters/notesMaster1.xml" Id="R941ed88d53d346c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https://www.unep.org/annualreport/2025/stories/minimizing-fashions-environmental-footprint</a:t>
            </a:r>
          </a:p>
          <a:p xmlns:a="http://schemas.openxmlformats.org/drawingml/2006/main">
            <a:r>
              <a:t>- https://www.unep.org/news-and-stories/press-release/unsustainable-fashion-and-textiles-focus-international-day-zero</a:t>
            </a:r>
          </a:p>
          <a:p xmlns:a="http://schemas.openxmlformats.org/drawingml/2006/main">
            <a:r>
              <a:t>- https://webapps.ilo.org/infostories/en-GB/Stories/discrimination/garment-gender.html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https://documents1.worldbank.org/curated/en/124691468337235836/pdf/474880WP0Repla10Box334138B01PUBLIC1.pdf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https://webapps.ilo.org/infostories/en-GB/Stories/discrimination/garment-gender.html</a:t>
            </a:r>
          </a:p>
          <a:p xmlns:a="http://schemas.openxmlformats.org/drawingml/2006/main">
            <a:r>
              <a:t>- https://documents1.worldbank.org/curated/en/384161555079173489/pdf/Global-Value-Chain-Development-Report-2019-Technological-Innovation-Supply-Chain-Trade-and-Workers-in-a-Globalized-World.pdf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https://www.unep.org/resources/publication/sustainability-and-circularity-textile-value-chain-global-roadmap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https://www.unep.org/resources/publication/sustainability-and-circularity-textile-value-chain-global-roadmap</a:t>
            </a:r>
          </a:p>
          <a:p xmlns:a="http://schemas.openxmlformats.org/drawingml/2006/main">
            <a:r>
              <a:t>- https://www.ilo.org/sites/default/files/2025-03/Advancing%20Decent%20Work%20in%20Supply%20chains%20-%20Decent%20Work%20Challenges%20and%20Opportunities%20in%20the%20Textiles%20and%20Clothing%20Sector.pdf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https://www.unep.org/resources/publication/sustainability-and-circularity-textile-value-chain-global-roadmap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https://www.unep.org/resources/publication/sustainability-and-circularity-textile-value-chain-global-roadmap</a:t>
            </a:r>
          </a:p>
          <a:p xmlns:a="http://schemas.openxmlformats.org/drawingml/2006/main">
            <a:r>
              <a:t>- https://webapps.ilo.org/infostories/en-GB/Stories/discrimination/garment-gender.html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40659d0c44b9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06548cd49347fa" /><Relationship Type="http://schemas.openxmlformats.org/officeDocument/2006/relationships/slideLayout" Target="/ppt/slideLayouts/slideLayout1.xml" Id="Rfcd6b60f420c4f4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6b60f420c4f4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18637ec14618" /><Relationship Type="http://schemas.openxmlformats.org/officeDocument/2006/relationships/notesSlide" Target="/ppt/notesSlides/notesSlide1.xml" Id="Rb5fbf1358fa2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6b29b2b84a4c" /><Relationship Type="http://schemas.openxmlformats.org/officeDocument/2006/relationships/notesSlide" Target="/ppt/notesSlides/notesSlide2.xml" Id="Rfe2db1126f1b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549058094d87" /><Relationship Type="http://schemas.openxmlformats.org/officeDocument/2006/relationships/notesSlide" Target="/ppt/notesSlides/notesSlide3.xml" Id="R3f845584948b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d390dad3946ac" /><Relationship Type="http://schemas.openxmlformats.org/officeDocument/2006/relationships/notesSlide" Target="/ppt/notesSlides/notesSlide4.xml" Id="Raaf7dd85cc0d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aef40c56463b" /><Relationship Type="http://schemas.openxmlformats.org/officeDocument/2006/relationships/notesSlide" Target="/ppt/notesSlides/notesSlide5.xml" Id="R65a39679d081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3ca1cd924933" /><Relationship Type="http://schemas.openxmlformats.org/officeDocument/2006/relationships/notesSlide" Target="/ppt/notesSlides/notesSlide6.xml" Id="R17ef13746596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fad15943a411f" /><Relationship Type="http://schemas.openxmlformats.org/officeDocument/2006/relationships/notesSlide" Target="/ppt/notesSlides/notesSlide7.xml" Id="R4a005476b67a4af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a7e01534456f" /><Relationship Type="http://schemas.openxmlformats.org/officeDocument/2006/relationships/notesSlide" Target="/ppt/notesSlides/notesSlide8.xml" Id="R2648399f31dc44e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699C3B8-A5C8-45C8-95DA-63E16C241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5F3EE"/>
                </a:solidFill>
              </a:defRPr>
            </a:pPr>
            <a:r>
              <a:rPr sz="1200" b="1">
                <a:solidFill>
                  <a:srgbClr val="F5F3EE"/>
                </a:solidFill>
              </a:rPr>
              <a:t>01 / INDEPENDENT INFORMATION DESIGN STUDY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88E467-48B2-4DB8-9A8B-568C57CD4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61FC40-23B0-4ABF-A601-A44429F97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5F3EE"/>
                </a:solidFill>
              </a:defRPr>
            </a:pPr>
            <a:r>
              <a:rPr sz="750" b="1">
                <a:solidFill>
                  <a:srgbClr val="F5F3EE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D0795D-EC2F-4759-9A5F-8F79D0617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5F3EE"/>
                </a:solidFill>
              </a:defRPr>
            </a:pPr>
            <a:r>
              <a:rPr sz="750" b="1">
                <a:solidFill>
                  <a:srgbClr val="F5F3EE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579C46-EEBA-46A8-83BC-05CE8F789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6858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F5F3EE"/>
                </a:solidFill>
              </a:defRPr>
            </a:pPr>
            <a:r>
              <a:rPr sz="5250" b="1">
                <a:solidFill>
                  <a:srgbClr val="F5F3EE"/>
                </a:solidFill>
              </a:rPr>
              <a:t>THREADS OF</a:t>
            </a:r>
          </a:p>
          <a:p xmlns:a="http://schemas.openxmlformats.org/drawingml/2006/main">
            <a:pPr algn="l">
              <a:defRPr sz="5250" b="1">
                <a:solidFill>
                  <a:srgbClr val="F5F3EE"/>
                </a:solidFill>
              </a:defRPr>
            </a:pPr>
            <a:r>
              <a:rPr sz="5250" b="1">
                <a:solidFill>
                  <a:srgbClr val="F5F3EE"/>
                </a:solidFill>
              </a:rPr>
              <a:t>TRANSITION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4D5E10-4E63-45A6-A012-753B321E0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619500"/>
            <a:ext cx="7239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C62424"/>
                </a:solidFill>
              </a:defRPr>
            </a:pPr>
            <a:r>
              <a:rPr sz="2100" b="1">
                <a:solidFill>
                  <a:srgbClr val="C62424"/>
                </a:solidFill>
              </a:rPr>
              <a:t>DESIGNING A FAIRER FUTURE FOR CLOTHING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76EA00-AEA7-4E9C-808C-3CC97B892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26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5F3EE"/>
                </a:solidFill>
              </a:defRPr>
            </a:pPr>
            <a:r>
              <a:rPr sz="1275" b="0">
                <a:solidFill>
                  <a:srgbClr val="F5F3EE"/>
                </a:solidFill>
              </a:rPr>
              <a:t>Public evidence only  /  No confidential commercial information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CBB450-0673-450D-9551-2AFBF80EF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0"/>
            <a:ext cx="10039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242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785538-F343-42CD-B6EF-8D0D8301B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276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F5F3E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0EA79B-9AE9-4682-B8D0-92C21347B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276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F5F3E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24ABD6-F67D-4169-BBA7-CFEFD314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5276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F5F3E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1E546E-C7CC-4DFA-B0B4-2E6B277F7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5276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4CB5"/>
          </a:solidFill>
          <a:ln xmlns:a="http://schemas.openxmlformats.org/drawingml/2006/main" w="9525">
            <a:solidFill>
              <a:srgbClr val="F5F3E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CA06E2-3E18-4F09-A68E-B1B571BB6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5276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F5F3E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713EB7-148B-46B0-B5A1-7BAEA612C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781675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F3EE"/>
                </a:solidFill>
              </a:defRPr>
            </a:pPr>
            <a:r>
              <a:rPr sz="1050" b="1">
                <a:solidFill>
                  <a:srgbClr val="F5F3EE"/>
                </a:solidFill>
              </a:rPr>
              <a:t>NIVEDITA NASHINE / CREATIVE DIRECTION &amp; INFORMATION DESIGN</a:t>
            </a:r>
          </a:p>
        </p:txBody>
      </p:sp>
    </p:spTree>
    <p:extLst>
      <p:ext uri="{BB962C8B-B14F-4D97-AF65-F5344CB8AC3E}">
        <p14:creationId xmlns:p14="http://schemas.microsoft.com/office/powerpoint/2010/main" val="205581755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00706DE-DD43-4C36-8616-F159A8F6C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111"/>
                </a:solidFill>
              </a:defRPr>
            </a:pPr>
            <a:r>
              <a:rPr sz="1200" b="1">
                <a:solidFill>
                  <a:srgbClr val="111111"/>
                </a:solidFill>
              </a:rPr>
              <a:t>02 / WHY NOW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4A7742-BC98-461D-93D8-DF9A2CF7F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3A445A-320A-41DE-B875-895A9CF94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449CBA-C58B-4525-B7E7-EBD99ADED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28886D-95A9-4821-8A5F-B23A9FB7C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81100"/>
            <a:ext cx="5524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75" b="1">
                <a:solidFill>
                  <a:srgbClr val="111111"/>
                </a:solidFill>
              </a:defRPr>
            </a:pPr>
            <a:r>
              <a:rPr sz="3975" b="1">
                <a:solidFill>
                  <a:srgbClr val="111111"/>
                </a:solidFill>
              </a:rPr>
              <a:t>Scale creates both</a:t>
            </a:r>
          </a:p>
          <a:p xmlns:a="http://schemas.openxmlformats.org/drawingml/2006/main">
            <a:pPr algn="l">
              <a:defRPr sz="3975" b="1">
                <a:solidFill>
                  <a:srgbClr val="111111"/>
                </a:solidFill>
              </a:defRPr>
            </a:pPr>
            <a:r>
              <a:rPr sz="3975" b="1">
                <a:solidFill>
                  <a:srgbClr val="111111"/>
                </a:solidFill>
              </a:rPr>
              <a:t>impact and leverage.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8AF49C-5883-4B72-A8D2-E4220071B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619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C62424"/>
                </a:solidFill>
              </a:defRPr>
            </a:pPr>
            <a:r>
              <a:rPr sz="3450" b="1">
                <a:solidFill>
                  <a:srgbClr val="C62424"/>
                </a:solidFill>
              </a:rPr>
              <a:t>2-8%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588232-D481-4077-B0E3-E631EF744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77777"/>
                </a:solidFill>
              </a:defRPr>
            </a:pPr>
            <a:r>
              <a:rPr sz="1125" b="1">
                <a:solidFill>
                  <a:srgbClr val="777777"/>
                </a:solidFill>
              </a:rPr>
              <a:t>OF GLOBAL GHG EMISSIONS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447CE1-0788-49D1-95C9-1BE42D1D7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143250"/>
            <a:ext cx="1619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C62424"/>
                </a:solidFill>
              </a:defRPr>
            </a:pPr>
            <a:r>
              <a:rPr sz="3450" b="1">
                <a:solidFill>
                  <a:srgbClr val="C62424"/>
                </a:solidFill>
              </a:rPr>
              <a:t>92M 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3E9D8F-E230-4BAA-B0FC-3FE506FAD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75285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77777"/>
                </a:solidFill>
              </a:defRPr>
            </a:pPr>
            <a:r>
              <a:rPr sz="1125" b="1">
                <a:solidFill>
                  <a:srgbClr val="777777"/>
                </a:solidFill>
              </a:rPr>
              <a:t>TEXTILE WASTE EACH YEAR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0FCBC1-4422-4E02-86B7-85FE9A99F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143250"/>
            <a:ext cx="1619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64CB5"/>
                </a:solidFill>
              </a:defRPr>
            </a:pPr>
            <a:r>
              <a:rPr sz="3450" b="1">
                <a:solidFill>
                  <a:srgbClr val="164CB5"/>
                </a:solidFill>
              </a:rPr>
              <a:t>8%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70284F-FF18-4AE6-80A2-DA606DD8A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75285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77777"/>
                </a:solidFill>
              </a:defRPr>
            </a:pPr>
            <a:r>
              <a:rPr sz="1125" b="1">
                <a:solidFill>
                  <a:srgbClr val="777777"/>
                </a:solidFill>
              </a:rPr>
              <a:t>RECYCLED FIBRES IN 2023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50D6A3-A042-4C0A-A28A-54AE198A3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143250"/>
            <a:ext cx="1619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64CB5"/>
                </a:solidFill>
              </a:defRPr>
            </a:pPr>
            <a:r>
              <a:rPr sz="3450" b="1">
                <a:solidFill>
                  <a:srgbClr val="164CB5"/>
                </a:solidFill>
              </a:rPr>
              <a:t>94M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6BFAB6-0307-4E4B-8729-174DFEB28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75285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77777"/>
                </a:solidFill>
              </a:defRPr>
            </a:pPr>
            <a:r>
              <a:rPr sz="1125" b="1">
                <a:solidFill>
                  <a:srgbClr val="777777"/>
                </a:solidFill>
              </a:rPr>
              <a:t>GARMENT WORKERS GLOBALLY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480CBB-1302-4483-AEFE-ADD3038D2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143250"/>
            <a:ext cx="1619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C62424"/>
                </a:solidFill>
              </a:defRPr>
            </a:pPr>
            <a:r>
              <a:rPr sz="3450" b="1">
                <a:solidFill>
                  <a:srgbClr val="C62424"/>
                </a:solidFill>
              </a:rPr>
              <a:t>~60%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7ABA0F-8095-4A66-9580-62AB836CD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75285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77777"/>
                </a:solidFill>
              </a:defRPr>
            </a:pPr>
            <a:r>
              <a:rPr sz="1125" b="1">
                <a:solidFill>
                  <a:srgbClr val="777777"/>
                </a:solidFill>
              </a:rPr>
              <a:t>OF WORKERS ARE WOMEN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335164-228B-4428-924A-32628737C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48300"/>
            <a:ext cx="1028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</a:defRPr>
            </a:pPr>
            <a:r>
              <a:rPr sz="1875" b="1">
                <a:solidFill>
                  <a:srgbClr val="111111"/>
                </a:solidFill>
              </a:rPr>
              <a:t>The environmental and employment systems must be redesigned together.</a:t>
            </a:r>
          </a:p>
        </p:txBody>
      </p:sp>
    </p:spTree>
    <p:extLst>
      <p:ext uri="{BB962C8B-B14F-4D97-AF65-F5344CB8AC3E}">
        <p14:creationId xmlns:p14="http://schemas.microsoft.com/office/powerpoint/2010/main" val="16174172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1FF8247-DE6D-49A0-906C-CDCB143BC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111"/>
                </a:solidFill>
              </a:defRPr>
            </a:pPr>
            <a:r>
              <a:rPr sz="1200" b="1">
                <a:solidFill>
                  <a:srgbClr val="111111"/>
                </a:solidFill>
              </a:rPr>
              <a:t>03 / GLOBAL VALUE CHAIN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8DEBD9-FBD9-4959-A047-7CB4C38F2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3B7B61-7CFE-42A3-89B3-E69B07017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B63041-51B0-4891-B193-D86EAB212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145208-D004-4CDF-8142-BD927F096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11111"/>
                </a:solidFill>
              </a:defRPr>
            </a:pPr>
            <a:r>
              <a:rPr sz="3525" b="1">
                <a:solidFill>
                  <a:srgbClr val="111111"/>
                </a:solidFill>
              </a:rPr>
              <a:t>A garment crosses systems,</a:t>
            </a:r>
          </a:p>
          <a:p xmlns:a="http://schemas.openxmlformats.org/drawingml/2006/main">
            <a:pPr algn="l">
              <a:defRPr sz="3525" b="1">
                <a:solidFill>
                  <a:srgbClr val="111111"/>
                </a:solidFill>
              </a:defRPr>
            </a:pPr>
            <a:r>
              <a:rPr sz="3525" b="1">
                <a:solidFill>
                  <a:srgbClr val="111111"/>
                </a:solidFill>
              </a:rPr>
              <a:t>not just borders.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09635C-A7E7-4BEC-B5C4-E8419FDD6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1480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242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D9C812-083B-4FA1-BE86-1E5968BFC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147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D527B2-9A93-402A-83AD-639BD2C4B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862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62424"/>
                </a:solidFill>
              </a:defRPr>
            </a:pPr>
            <a:r>
              <a:rPr sz="1275" b="1">
                <a:solidFill>
                  <a:srgbClr val="C62424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2B494D-C817-4B06-A5B2-6B1EDE5C2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7148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11111"/>
                </a:solidFill>
              </a:defRPr>
            </a:pPr>
            <a:r>
              <a:rPr sz="1050" b="1">
                <a:solidFill>
                  <a:srgbClr val="111111"/>
                </a:solidFill>
              </a:rPr>
              <a:t>RAW MATERIAL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72F8EA-B949-4750-AB85-B68364AB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7147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2C7233-4D5E-4A38-8211-E7D43C9E3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8862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62424"/>
                </a:solidFill>
              </a:defRPr>
            </a:pPr>
            <a:r>
              <a:rPr sz="1275" b="1">
                <a:solidFill>
                  <a:srgbClr val="C62424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A1B86A-94EE-4679-A2EA-9BAD90EAE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7148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11111"/>
                </a:solidFill>
              </a:defRPr>
            </a:pPr>
            <a:r>
              <a:rPr sz="1050" b="1">
                <a:solidFill>
                  <a:srgbClr val="111111"/>
                </a:solidFill>
              </a:rPr>
              <a:t>FIBRE &amp; YARN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73579E-15CB-4814-80BB-0FF14D6AF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7147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30B7C9-2D66-4BB9-B4A1-91C6CF48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862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62424"/>
                </a:solidFill>
              </a:defRPr>
            </a:pPr>
            <a:r>
              <a:rPr sz="1275" b="1">
                <a:solidFill>
                  <a:srgbClr val="C62424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B7B245-20CF-413C-A4A0-AC4AEA158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7148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11111"/>
                </a:solidFill>
              </a:defRPr>
            </a:pPr>
            <a:r>
              <a:rPr sz="1050" b="1">
                <a:solidFill>
                  <a:srgbClr val="111111"/>
                </a:solidFill>
              </a:rPr>
              <a:t>FABRIC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E38790-628D-4661-B2DB-3A200F5B8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147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DB0CF5-BC14-4340-A75C-567331142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8862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62424"/>
                </a:solidFill>
              </a:defRPr>
            </a:pPr>
            <a:r>
              <a:rPr sz="1275" b="1">
                <a:solidFill>
                  <a:srgbClr val="C62424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D20827-F52D-40AB-8F36-A37C85351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7148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11111"/>
                </a:solidFill>
              </a:defRPr>
            </a:pPr>
            <a:r>
              <a:rPr sz="1050" b="1">
                <a:solidFill>
                  <a:srgbClr val="111111"/>
                </a:solidFill>
              </a:rPr>
              <a:t>GARMENT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69BBAE-1955-4CCC-B389-424F390C2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7147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30D793-83F5-4DDD-92DB-A7F2A1B5F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8862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62424"/>
                </a:solidFill>
              </a:defRPr>
            </a:pPr>
            <a:r>
              <a:rPr sz="1275" b="1">
                <a:solidFill>
                  <a:srgbClr val="C62424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6779FF6-C822-44A0-974E-7762C81F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7148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11111"/>
                </a:solidFill>
              </a:defRPr>
            </a:pPr>
            <a:r>
              <a:rPr sz="1050" b="1">
                <a:solidFill>
                  <a:srgbClr val="111111"/>
                </a:solidFill>
              </a:rPr>
              <a:t>USE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1289D9-86E7-4211-9140-32026DA06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7147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B9B4C9-2B75-4E5A-B704-E1322B0A6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8862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62424"/>
                </a:solidFill>
              </a:defRPr>
            </a:pPr>
            <a:r>
              <a:rPr sz="1275" b="1">
                <a:solidFill>
                  <a:srgbClr val="C62424"/>
                </a:solidFill>
              </a:rPr>
              <a:t>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F9DE74-80C7-4045-869E-6C09C05CB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47148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11111"/>
                </a:solidFill>
              </a:defRPr>
            </a:pPr>
            <a:r>
              <a:rPr sz="1050" b="1">
                <a:solidFill>
                  <a:srgbClr val="111111"/>
                </a:solidFill>
              </a:rPr>
              <a:t>RECOVERY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8D7EF3-4EEC-4B8F-9C7B-2968A3C00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72125"/>
            <a:ext cx="666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TRACE THE PRODUCT. PROTECT THE PEOPLE.</a:t>
            </a:r>
          </a:p>
        </p:txBody>
      </p:sp>
    </p:spTree>
    <p:extLst>
      <p:ext uri="{BB962C8B-B14F-4D97-AF65-F5344CB8AC3E}">
        <p14:creationId xmlns:p14="http://schemas.microsoft.com/office/powerpoint/2010/main" val="13155521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004A658-CC61-46D4-BB2D-640532A81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111"/>
                </a:solidFill>
              </a:defRPr>
            </a:pPr>
            <a:r>
              <a:rPr sz="1200" b="1">
                <a:solidFill>
                  <a:srgbClr val="111111"/>
                </a:solidFill>
              </a:rPr>
              <a:t>04 / WOMEN AND WORK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4206DC-0850-486B-9BCC-0668950C7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95A05F-928A-440F-BAB9-09D721BB3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E9518B-FF1A-4C8C-A7BC-CE96654AA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ED5DBB-BA26-4961-A262-A3CD7238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11111"/>
                </a:solidFill>
              </a:defRPr>
            </a:pPr>
            <a:r>
              <a:rPr sz="3525" b="1">
                <a:solidFill>
                  <a:srgbClr val="111111"/>
                </a:solidFill>
              </a:rPr>
              <a:t>A green transition must</a:t>
            </a:r>
          </a:p>
          <a:p xmlns:a="http://schemas.openxmlformats.org/drawingml/2006/main">
            <a:pPr algn="l">
              <a:defRPr sz="3525" b="1">
                <a:solidFill>
                  <a:srgbClr val="111111"/>
                </a:solidFill>
              </a:defRPr>
            </a:pPr>
            <a:r>
              <a:rPr sz="3525" b="1">
                <a:solidFill>
                  <a:srgbClr val="111111"/>
                </a:solidFill>
              </a:rPr>
              <a:t>also be a fair transition.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EB8FAF-D775-4045-9466-ECEE692DA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62424"/>
                </a:solidFill>
              </a:defRPr>
            </a:pPr>
            <a:r>
              <a:rPr sz="2700" b="1">
                <a:solidFill>
                  <a:srgbClr val="C62424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556110-6D5C-48C8-B710-9CB12535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VOICE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111EAF-368F-4A79-B718-41062159D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200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D6D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6A1693-253F-4594-8B2E-87D183A8C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77777"/>
                </a:solidFill>
              </a:defRPr>
            </a:pPr>
            <a:r>
              <a:rPr sz="1275" b="0">
                <a:solidFill>
                  <a:srgbClr val="777777"/>
                </a:solidFill>
              </a:rPr>
              <a:t>Representation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7B3562-B922-4B64-BDC6-AA7458DD8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00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6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9313AA-A8C0-4C89-A3D0-E40B675F7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762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619736-B3A5-4A8B-B341-C33657284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0670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62424"/>
                </a:solidFill>
              </a:defRPr>
            </a:pPr>
            <a:r>
              <a:rPr sz="2700" b="1">
                <a:solidFill>
                  <a:srgbClr val="C62424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69D624-520E-4492-BD03-E9309DD6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5433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SAFETY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A6EF71-34C2-4EA9-B786-6405D75DC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133850"/>
            <a:ext cx="200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D6D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E6E457-2726-4ECB-BC0F-34ABEC5C1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324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77777"/>
                </a:solidFill>
              </a:defRPr>
            </a:pPr>
            <a:r>
              <a:rPr sz="1275" b="0">
                <a:solidFill>
                  <a:srgbClr val="777777"/>
                </a:solidFill>
              </a:rPr>
              <a:t>Remediation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3AA263-A9F2-44B6-8543-F72420984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953000"/>
            <a:ext cx="200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6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B86B4B-CCB2-4213-BC9D-7AF06BE0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953000"/>
            <a:ext cx="1085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3C2709-5F55-4CDA-958D-7460E52D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670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62424"/>
                </a:solidFill>
              </a:defRPr>
            </a:pPr>
            <a:r>
              <a:rPr sz="2700" b="1">
                <a:solidFill>
                  <a:srgbClr val="C62424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3A21F0-1CA3-4DFA-9CCA-B0AB9B9F4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433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SKILLS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26ABD1-9187-4201-8F2B-51DF746D1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133850"/>
            <a:ext cx="200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D6D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CBA95D-6B87-4AD1-BC5C-9FD3826BE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324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77777"/>
                </a:solidFill>
              </a:defRPr>
            </a:pPr>
            <a:r>
              <a:rPr sz="1275" b="0">
                <a:solidFill>
                  <a:srgbClr val="777777"/>
                </a:solidFill>
              </a:rPr>
              <a:t>Progression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6AB155-8454-4560-AC1D-61257FA85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953000"/>
            <a:ext cx="200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6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9601614-BDF8-408C-8D45-83818627C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953000"/>
            <a:ext cx="14097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4C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5B9A426-D52F-422A-B665-26BF23432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0670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62424"/>
                </a:solidFill>
              </a:defRPr>
            </a:pPr>
            <a:r>
              <a:rPr sz="2700" b="1">
                <a:solidFill>
                  <a:srgbClr val="C62424"/>
                </a:solidFill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AFA45D-699C-4423-9435-682507502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5433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INCOME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78D727-AD2E-4C07-9C25-16B816AC2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133850"/>
            <a:ext cx="200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D6D0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D4E14F7-716C-401F-815E-959C944B9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324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777777"/>
                </a:solidFill>
              </a:defRPr>
            </a:pPr>
            <a:r>
              <a:rPr sz="1275" b="0">
                <a:solidFill>
                  <a:srgbClr val="777777"/>
                </a:solidFill>
              </a:rPr>
              <a:t>Resilience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B718D75-908B-439B-B48B-181E55D1D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953000"/>
            <a:ext cx="200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6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F2F1269-392A-46BB-B2D7-2913CCA65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953000"/>
            <a:ext cx="17335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2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1A064F1-921D-4417-A076-CBA13CBB2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52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</a:defRPr>
            </a:pPr>
            <a:r>
              <a:rPr sz="1800" b="1">
                <a:solidFill>
                  <a:srgbClr val="111111"/>
                </a:solidFill>
              </a:rPr>
              <a:t>Job creation is not the same as equitable progression.</a:t>
            </a:r>
          </a:p>
        </p:txBody>
      </p:sp>
    </p:spTree>
    <p:extLst>
      <p:ext uri="{BB962C8B-B14F-4D97-AF65-F5344CB8AC3E}">
        <p14:creationId xmlns:p14="http://schemas.microsoft.com/office/powerpoint/2010/main" val="638779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F8662B-32DE-439A-BEE5-F8C6F6DF8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111"/>
                </a:solidFill>
              </a:defRPr>
            </a:pPr>
            <a:r>
              <a:rPr sz="1200" b="1">
                <a:solidFill>
                  <a:srgbClr val="111111"/>
                </a:solidFill>
              </a:rPr>
              <a:t>05 / CIRCULAR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4BCD88-002D-4B26-85A5-8CEB869DB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E57974-FCAC-47C3-AF41-62D1DCB53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AC682F-965A-487A-A3BD-58F13164A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434596-A4CC-4A79-A377-32594F971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571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11111"/>
                </a:solidFill>
              </a:defRPr>
            </a:pPr>
            <a:r>
              <a:rPr sz="3900" b="1">
                <a:solidFill>
                  <a:srgbClr val="111111"/>
                </a:solidFill>
              </a:rPr>
              <a:t>Keep value in motion.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659907-7E1B-43B2-AE7B-8B2FC9454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333625"/>
            <a:ext cx="3143250" cy="3143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242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DC2481-1A76-4AD4-B41C-6E2CBF0E6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97167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6E2C66-1640-4403-9CF9-33C345188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2288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11111"/>
                </a:solidFill>
              </a:defRPr>
            </a:pPr>
            <a:r>
              <a:rPr sz="900" b="1">
                <a:solidFill>
                  <a:srgbClr val="111111"/>
                </a:solidFill>
              </a:rPr>
              <a:t>DESIGN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FE14EE-109A-4A6B-8392-9FB7CBE66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96" y="2563408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C125E0-84FC-43F7-96B1-60D915C54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96" y="2820583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11111"/>
                </a:solidFill>
              </a:defRPr>
            </a:pPr>
            <a:r>
              <a:rPr sz="900" b="1">
                <a:solidFill>
                  <a:srgbClr val="111111"/>
                </a:solidFill>
              </a:rPr>
              <a:t>MAKE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41870D-4A0C-439C-A90C-F4DBBC9C6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6271" y="3893019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2072069-31AC-4AB8-BA4C-439BD62BC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1971" y="4150194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11111"/>
                </a:solidFill>
              </a:defRPr>
            </a:pPr>
            <a:r>
              <a:rPr sz="900" b="1">
                <a:solidFill>
                  <a:srgbClr val="111111"/>
                </a:solidFill>
              </a:rPr>
              <a:t>USE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9E7078-8EEF-4283-94C4-B05697E3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5953" y="495928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A415F5-DACF-4297-B238-876848C27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1653" y="521646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11111"/>
                </a:solidFill>
              </a:defRPr>
            </a:pPr>
            <a:r>
              <a:rPr sz="900" b="1">
                <a:solidFill>
                  <a:srgbClr val="111111"/>
                </a:solidFill>
              </a:rPr>
              <a:t>COLLECT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1412AC-2D12-4847-B3AA-1D6D5BC58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2147" y="495928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D8F2B5-C779-4F4D-AAAA-B3726A39E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7847" y="521646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11111"/>
                </a:solidFill>
              </a:defRPr>
            </a:pPr>
            <a:r>
              <a:rPr sz="900" b="1">
                <a:solidFill>
                  <a:srgbClr val="111111"/>
                </a:solidFill>
              </a:rPr>
              <a:t>REPAIR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5CA36B-E4C8-4687-B41E-27C817AC1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1829" y="3893019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3467F8-5CE3-4168-91A5-743EDFAE5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7529" y="4150194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11111"/>
                </a:solidFill>
              </a:defRPr>
            </a:pPr>
            <a:r>
              <a:rPr sz="900" b="1">
                <a:solidFill>
                  <a:srgbClr val="111111"/>
                </a:solidFill>
              </a:rPr>
              <a:t>REMAKE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E6B040-C809-4A80-963C-218052ADF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04" y="2563408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7D8DD0-1F56-4819-8D0E-798C1C552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04" y="2820583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11111"/>
                </a:solidFill>
              </a:defRPr>
            </a:pPr>
            <a:r>
              <a:rPr sz="900" b="1">
                <a:solidFill>
                  <a:srgbClr val="111111"/>
                </a:solidFill>
              </a:rPr>
              <a:t>RECYCLE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024842-9882-4B79-929A-96086A486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3524250"/>
            <a:ext cx="1428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111"/>
                </a:solidFill>
              </a:defRPr>
            </a:pPr>
            <a:r>
              <a:rPr sz="1500" b="1">
                <a:solidFill>
                  <a:srgbClr val="111111"/>
                </a:solidFill>
              </a:rPr>
              <a:t>VALUE</a:t>
            </a:r>
          </a:p>
          <a:p xmlns:a="http://schemas.openxmlformats.org/drawingml/2006/main">
            <a:pPr algn="ctr">
              <a:defRPr sz="1500" b="1">
                <a:solidFill>
                  <a:srgbClr val="111111"/>
                </a:solidFill>
              </a:defRPr>
            </a:pPr>
            <a:r>
              <a:rPr sz="1500" b="1">
                <a:solidFill>
                  <a:srgbClr val="111111"/>
                </a:solidFill>
              </a:rPr>
              <a:t>IN MOTION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DD53BE-EA51-495B-AC5C-05B45B065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111"/>
                </a:solidFill>
              </a:defRPr>
            </a:pPr>
            <a:r>
              <a:rPr sz="1350" b="1">
                <a:solidFill>
                  <a:srgbClr val="111111"/>
                </a:solidFill>
              </a:rPr>
              <a:t>SHIFT USE  /  IMPROVE PRACTICE  /  INVEST IN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64544111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A307C8-A332-4ABC-9CFD-31FC95779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111"/>
                </a:solidFill>
              </a:defRPr>
            </a:pPr>
            <a:r>
              <a:rPr sz="1200" b="1">
                <a:solidFill>
                  <a:srgbClr val="111111"/>
                </a:solidFill>
              </a:rPr>
              <a:t>06 / THREE PRIORITIES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229700-44C8-489D-B778-978062395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AB0F61-543B-4C37-B3B4-9A25497A3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877CF1-0163-4406-BA22-958EC794D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A60858-D944-4E28-929B-B26E1164F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5905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11111"/>
                </a:solidFill>
              </a:defRPr>
            </a:pPr>
            <a:r>
              <a:rPr sz="3525" b="1">
                <a:solidFill>
                  <a:srgbClr val="111111"/>
                </a:solidFill>
              </a:rPr>
              <a:t>Move from commitment</a:t>
            </a:r>
          </a:p>
          <a:p xmlns:a="http://schemas.openxmlformats.org/drawingml/2006/main">
            <a:pPr algn="l">
              <a:defRPr sz="3525" b="1">
                <a:solidFill>
                  <a:srgbClr val="111111"/>
                </a:solidFill>
              </a:defRPr>
            </a:pPr>
            <a:r>
              <a:rPr sz="3525" b="1">
                <a:solidFill>
                  <a:srgbClr val="111111"/>
                </a:solidFill>
              </a:rPr>
              <a:t>to coordinated action.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DAE15B-183D-4BB9-B4D4-33E9AFD41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66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62424"/>
                </a:solidFill>
              </a:defRPr>
            </a:pPr>
            <a:r>
              <a:rPr sz="2700" b="1">
                <a:solidFill>
                  <a:srgbClr val="C62424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F8F0FE-E003-4903-A410-A289E77A0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905125"/>
            <a:ext cx="361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</a:defRPr>
            </a:pPr>
            <a:r>
              <a:rPr sz="1875" b="1">
                <a:solidFill>
                  <a:srgbClr val="111111"/>
                </a:solidFill>
              </a:rPr>
              <a:t>TRACEABILITY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9FA793-3BE1-48E8-A576-FAE2EF35B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924175"/>
            <a:ext cx="581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</a:defRPr>
            </a:pPr>
            <a:r>
              <a:rPr sz="1350" b="0">
                <a:solidFill>
                  <a:srgbClr val="777777"/>
                </a:solidFill>
              </a:rPr>
              <a:t>Make product and supplier information survive each handoff.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12FC93-3F8C-404E-BD1A-C25A61EE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514725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6D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447E9A-8BB7-4DFE-91DB-07142A94B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05250"/>
            <a:ext cx="66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62424"/>
                </a:solidFill>
              </a:defRPr>
            </a:pPr>
            <a:r>
              <a:rPr sz="2700" b="1">
                <a:solidFill>
                  <a:srgbClr val="C62424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8D1181-1911-4138-B9AC-8FC9440BA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905250"/>
            <a:ext cx="361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</a:defRPr>
            </a:pPr>
            <a:r>
              <a:rPr sz="1875" b="1">
                <a:solidFill>
                  <a:srgbClr val="111111"/>
                </a:solidFill>
              </a:rPr>
              <a:t>WORKER VOICE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431A78-61C1-4157-A952-8BF993582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924300"/>
            <a:ext cx="581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</a:defRPr>
            </a:pPr>
            <a:r>
              <a:rPr sz="1350" b="0">
                <a:solidFill>
                  <a:srgbClr val="777777"/>
                </a:solidFill>
              </a:rPr>
              <a:t>Embed participation, grievance and remediation in transition plans.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1A2321-5F44-4F56-BCAA-3551C0E5E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1485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6D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474EA3-84B8-4441-B3DD-B0608FDDD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05375"/>
            <a:ext cx="66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C62424"/>
                </a:solidFill>
              </a:defRPr>
            </a:pPr>
            <a:r>
              <a:rPr sz="2700" b="1">
                <a:solidFill>
                  <a:srgbClr val="C62424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BCFAE8-8F96-4797-8200-EA777427C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905375"/>
            <a:ext cx="361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</a:defRPr>
            </a:pPr>
            <a:r>
              <a:rPr sz="1875" b="1">
                <a:solidFill>
                  <a:srgbClr val="111111"/>
                </a:solidFill>
              </a:rPr>
              <a:t>CIRCULAR INFRASTRUCTURE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A7196E-07BA-4F2D-9F76-3A89DA5C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924425"/>
            <a:ext cx="581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</a:defRPr>
            </a:pPr>
            <a:r>
              <a:rPr sz="1350" b="0">
                <a:solidFill>
                  <a:srgbClr val="777777"/>
                </a:solidFill>
              </a:rPr>
              <a:t>Coordinate collection, sorting, repair and recycled-material demand.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734F02-41AD-4DD9-BBDB-40B359F1B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14975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D6D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92C605-FABD-40DA-9ECB-1A628FC77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626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</a:defRPr>
            </a:pPr>
            <a:r>
              <a:rPr sz="1650" b="1">
                <a:solidFill>
                  <a:srgbClr val="111111"/>
                </a:solidFill>
              </a:rPr>
              <a:t>THREE PROGRAMMES. ONE ACCOUNTABILITY SYSTEM.</a:t>
            </a:r>
          </a:p>
        </p:txBody>
      </p:sp>
    </p:spTree>
    <p:extLst>
      <p:ext uri="{BB962C8B-B14F-4D97-AF65-F5344CB8AC3E}">
        <p14:creationId xmlns:p14="http://schemas.microsoft.com/office/powerpoint/2010/main" val="49106661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590B49E-8251-482C-8658-1D811AB35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111"/>
                </a:solidFill>
              </a:defRPr>
            </a:pPr>
            <a:r>
              <a:rPr sz="1200" b="1">
                <a:solidFill>
                  <a:srgbClr val="111111"/>
                </a:solidFill>
              </a:rPr>
              <a:t>07 / IMPLEMENTATION ROADMAP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9B0E8B-89C2-4FF5-9550-814C4499D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FACA98-F2C7-498A-B4F7-D40AB95C7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58380B-CEDA-4C1A-A8E6-9EB17DC9E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11111"/>
                </a:solidFill>
              </a:defRPr>
            </a:pPr>
            <a:r>
              <a:rPr sz="750" b="1">
                <a:solidFill>
                  <a:srgbClr val="111111"/>
                </a:solidFill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A12513-4A39-474D-B279-5F687900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04900"/>
            <a:ext cx="61912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11111"/>
                </a:solidFill>
              </a:defRPr>
            </a:pPr>
            <a:r>
              <a:rPr sz="3375" b="1">
                <a:solidFill>
                  <a:srgbClr val="111111"/>
                </a:solidFill>
              </a:rPr>
              <a:t>Sequence the work so ambition</a:t>
            </a:r>
          </a:p>
          <a:p xmlns:a="http://schemas.openxmlformats.org/drawingml/2006/main">
            <a:pPr algn="l">
              <a:defRPr sz="3375" b="1">
                <a:solidFill>
                  <a:srgbClr val="111111"/>
                </a:solidFill>
              </a:defRPr>
            </a:pPr>
            <a:r>
              <a:rPr sz="3375" b="1">
                <a:solidFill>
                  <a:srgbClr val="111111"/>
                </a:solidFill>
              </a:rPr>
              <a:t>survives delivery.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FDCC43-0700-4B6A-A551-1A8F750B9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43250"/>
            <a:ext cx="0" cy="2762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242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193E54-F815-43DE-9A09-85DA846E5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5DB9C6-C083-4C9F-9FD8-687F72569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9718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62424"/>
                </a:solidFill>
              </a:defRPr>
            </a:pPr>
            <a:r>
              <a:rPr sz="1050" b="1">
                <a:solidFill>
                  <a:srgbClr val="C62424"/>
                </a:solidFill>
              </a:rPr>
              <a:t>0-6 MONTHS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E866BB-61E1-4BDA-AE59-2A20DA74D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9337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11111"/>
                </a:solidFill>
              </a:defRPr>
            </a:pPr>
            <a:r>
              <a:rPr sz="2025" b="1">
                <a:solidFill>
                  <a:srgbClr val="111111"/>
                </a:solidFill>
              </a:rPr>
              <a:t>DEFINE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1E34F8-66B1-4598-8894-A07BB400D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9718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</a:defRPr>
            </a:pPr>
            <a:r>
              <a:rPr sz="1350" b="0">
                <a:solidFill>
                  <a:srgbClr val="777777"/>
                </a:solidFill>
              </a:rPr>
              <a:t>Baseline, terms, owners and participation.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001350-43C0-4F0F-8AF1-7122CD3C1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8862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764AD8-3F2B-476B-9341-2ACD45AD3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8100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62424"/>
                </a:solidFill>
              </a:defRPr>
            </a:pPr>
            <a:r>
              <a:rPr sz="1050" b="1">
                <a:solidFill>
                  <a:srgbClr val="C62424"/>
                </a:solidFill>
              </a:rPr>
              <a:t>6-18 MONTHS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3841AB-9735-4BF2-92AB-D1EBBD75F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719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11111"/>
                </a:solidFill>
              </a:defRPr>
            </a:pPr>
            <a:r>
              <a:rPr sz="2025" b="1">
                <a:solidFill>
                  <a:srgbClr val="111111"/>
                </a:solidFill>
              </a:rPr>
              <a:t>PILOT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749282-2227-4E8E-8F6C-E0B219EE0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8100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</a:defRPr>
            </a:pPr>
            <a:r>
              <a:rPr sz="1350" b="0">
                <a:solidFill>
                  <a:srgbClr val="777777"/>
                </a:solidFill>
              </a:rPr>
              <a:t>Test bounded product categories.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A85DF5-D5BD-411B-917D-B29BBADE2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7244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63D991-CC81-4BA1-9E00-4B09E00A0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6482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62424"/>
                </a:solidFill>
              </a:defRPr>
            </a:pPr>
            <a:r>
              <a:rPr sz="1050" b="1">
                <a:solidFill>
                  <a:srgbClr val="C62424"/>
                </a:solidFill>
              </a:rPr>
              <a:t>18-36 MONTHS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13D019-B53C-4ECD-AFD0-DC34AA338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6101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11111"/>
                </a:solidFill>
              </a:defRPr>
            </a:pPr>
            <a:r>
              <a:rPr sz="2025" b="1">
                <a:solidFill>
                  <a:srgbClr val="111111"/>
                </a:solidFill>
              </a:rPr>
              <a:t>SCALE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8BABE4-B440-48A2-805E-867543228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6482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</a:defRPr>
            </a:pPr>
            <a:r>
              <a:rPr sz="1350" b="0">
                <a:solidFill>
                  <a:srgbClr val="777777"/>
                </a:solidFill>
              </a:rPr>
              <a:t>Fund capability and infrastructure.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0F0FF7-018F-4E9C-8D60-1CC88A128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5626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3EE"/>
          </a:solidFill>
          <a:ln xmlns:a="http://schemas.openxmlformats.org/drawingml/2006/main" w="19050">
            <a:solidFill>
              <a:srgbClr val="C6242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42478B-4C29-4934-B2AF-FA8B4AD1A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864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62424"/>
                </a:solidFill>
              </a:defRPr>
            </a:pPr>
            <a:r>
              <a:rPr sz="1050" b="1">
                <a:solidFill>
                  <a:srgbClr val="C62424"/>
                </a:solidFill>
              </a:rPr>
              <a:t>36+ MONTHS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6A604F-656D-40CF-AB84-7609CA29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4483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11111"/>
                </a:solidFill>
              </a:defRPr>
            </a:pPr>
            <a:r>
              <a:rPr sz="2025" b="1">
                <a:solidFill>
                  <a:srgbClr val="111111"/>
                </a:solidFill>
              </a:rPr>
              <a:t>DISCLOSE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81C779-F2A6-42E1-9E2B-49715E87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54864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777777"/>
                </a:solidFill>
              </a:defRPr>
            </a:pPr>
            <a:r>
              <a:rPr sz="1350" b="0">
                <a:solidFill>
                  <a:srgbClr val="777777"/>
                </a:solidFill>
              </a:rPr>
              <a:t>Publish outcomes and corrective action.</a:t>
            </a:r>
          </a:p>
        </p:txBody>
      </p:sp>
    </p:spTree>
    <p:extLst>
      <p:ext uri="{BB962C8B-B14F-4D97-AF65-F5344CB8AC3E}">
        <p14:creationId xmlns:p14="http://schemas.microsoft.com/office/powerpoint/2010/main" val="127420068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BF0EF7-9BBE-408B-B9E4-E3C9CB200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5F3EE"/>
                </a:solidFill>
              </a:defRPr>
            </a:pPr>
            <a:r>
              <a:rPr sz="1200" b="1">
                <a:solidFill>
                  <a:srgbClr val="F5F3EE"/>
                </a:solidFill>
              </a:rPr>
              <a:t>08 / DECISION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BD4588-9DAF-452A-975A-C737653F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62424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3551EE-E937-400A-AD33-5134C7488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5F3EE"/>
                </a:solidFill>
              </a:defRPr>
            </a:pPr>
            <a:r>
              <a:rPr sz="750" b="1">
                <a:solidFill>
                  <a:srgbClr val="F5F3EE"/>
                </a:solidFill>
              </a:rPr>
              <a:t>THREADS OF TRANSITION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A1984A-5096-4359-93A9-1CF6F9B32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486525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5F3EE"/>
                </a:solidFill>
              </a:defRPr>
            </a:pPr>
            <a:r>
              <a:rPr sz="750" b="1">
                <a:solidFill>
                  <a:srgbClr val="F5F3EE"/>
                </a:solidFill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594B81-A159-475C-84B7-4236B065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90625"/>
            <a:ext cx="68580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5F3EE"/>
                </a:solidFill>
              </a:defRPr>
            </a:pPr>
            <a:r>
              <a:rPr sz="4350" b="1">
                <a:solidFill>
                  <a:srgbClr val="F5F3EE"/>
                </a:solidFill>
              </a:rPr>
              <a:t>Measure outcomes,</a:t>
            </a:r>
          </a:p>
          <a:p xmlns:a="http://schemas.openxmlformats.org/drawingml/2006/main">
            <a:pPr algn="l">
              <a:defRPr sz="4350" b="1">
                <a:solidFill>
                  <a:srgbClr val="F5F3EE"/>
                </a:solidFill>
              </a:defRPr>
            </a:pPr>
            <a:r>
              <a:rPr sz="4350" b="1">
                <a:solidFill>
                  <a:srgbClr val="F5F3EE"/>
                </a:solidFill>
              </a:rPr>
              <a:t>not intentions.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A11242-197F-4071-85EA-AAFF144FF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685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C62424"/>
                </a:solidFill>
              </a:defRPr>
            </a:pPr>
            <a:r>
              <a:rPr sz="2550" b="1">
                <a:solidFill>
                  <a:srgbClr val="C62424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E76C23-C3F6-49C9-80E0-5A49141E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23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3EE"/>
                </a:solidFill>
              </a:defRPr>
            </a:pPr>
            <a:r>
              <a:rPr sz="1800" b="1">
                <a:solidFill>
                  <a:srgbClr val="F5F3EE"/>
                </a:solidFill>
              </a:rPr>
              <a:t>MATERIAL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2BC211-7F9A-4780-A3D3-37C41F77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242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7886E4-BC3F-4814-ABFE-A14B3B212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238500"/>
            <a:ext cx="685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C62424"/>
                </a:solidFill>
              </a:defRPr>
            </a:pPr>
            <a:r>
              <a:rPr sz="2550" b="1">
                <a:solidFill>
                  <a:srgbClr val="C62424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6BF3E6-45F3-417B-ACEA-818B15380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7623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3EE"/>
                </a:solidFill>
              </a:defRPr>
            </a:pPr>
            <a:r>
              <a:rPr sz="1800" b="1">
                <a:solidFill>
                  <a:srgbClr val="F5F3EE"/>
                </a:solidFill>
              </a:rPr>
              <a:t>WORK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35CC57-AEE4-4A2F-9A47-B61148E14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28625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24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3E46E3-56F6-4872-8FD6-F7C5E923C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38500"/>
            <a:ext cx="685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C62424"/>
                </a:solidFill>
              </a:defRPr>
            </a:pPr>
            <a:r>
              <a:rPr sz="2550" b="1">
                <a:solidFill>
                  <a:srgbClr val="C62424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C7C498-E38F-49D3-94AC-A97BB1002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7623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3EE"/>
                </a:solidFill>
              </a:defRPr>
            </a:pPr>
            <a:r>
              <a:rPr sz="1800" b="1">
                <a:solidFill>
                  <a:srgbClr val="F5F3EE"/>
                </a:solidFill>
              </a:rPr>
              <a:t>FLOW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42E51C-E5C6-4116-90E0-D11DB335F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28625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64CB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E7C33D-3274-469B-A656-BDFFE850E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238500"/>
            <a:ext cx="685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C62424"/>
                </a:solidFill>
              </a:defRPr>
            </a:pPr>
            <a:r>
              <a:rPr sz="2550" b="1">
                <a:solidFill>
                  <a:srgbClr val="C62424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A25581-9DE9-4A8A-AA6A-304233A48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7623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3EE"/>
                </a:solidFill>
              </a:defRPr>
            </a:pPr>
            <a:r>
              <a:rPr sz="1800" b="1">
                <a:solidFill>
                  <a:srgbClr val="F5F3EE"/>
                </a:solidFill>
              </a:rPr>
              <a:t>ACCOUNTABILITY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9C5384-8EE3-42D9-9633-ACD81AA67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28625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6242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34AE82-F9BD-49B0-9827-FDDB32B22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1047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F3EE"/>
                </a:solidFill>
              </a:defRPr>
            </a:pPr>
            <a:r>
              <a:rPr sz="1950" b="1">
                <a:solidFill>
                  <a:srgbClr val="F5F3EE"/>
                </a:solidFill>
              </a:rPr>
              <a:t>Define indicators. Publish methods. Include worker feedback. Close corrective actions.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9E3E8A-90A5-40F9-AB1F-0B41CD99A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952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777777"/>
                </a:solidFill>
              </a:defRPr>
            </a:pPr>
            <a:r>
              <a:rPr sz="1125" b="0">
                <a:solidFill>
                  <a:srgbClr val="777777"/>
                </a:solidFill>
              </a:rPr>
              <a:t>Independent study / Public sources / No confidential commercial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2888003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2026-07-26T18:09:57.8810000Z</dcterms:created>
  <dcterms:modified xsi:type="dcterms:W3CDTF">2026-07-26T18:09:57.8810000Z</dcterms:modified>
</coreProperties>
</file>